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787" r:id="rId4"/>
    <p:sldId id="788" r:id="rId5"/>
    <p:sldId id="781" r:id="rId6"/>
    <p:sldId id="789" r:id="rId7"/>
    <p:sldId id="790" r:id="rId8"/>
    <p:sldId id="792" r:id="rId9"/>
    <p:sldId id="793" r:id="rId10"/>
    <p:sldId id="797" r:id="rId11"/>
    <p:sldId id="602"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788"/>
            <p14:sldId id="781"/>
            <p14:sldId id="789"/>
            <p14:sldId id="790"/>
            <p14:sldId id="792"/>
            <p14:sldId id="793"/>
            <p14:sldId id="797"/>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1" autoAdjust="0"/>
    <p:restoredTop sz="96447" autoAdjust="0"/>
  </p:normalViewPr>
  <p:slideViewPr>
    <p:cSldViewPr snapToGrid="0">
      <p:cViewPr varScale="1">
        <p:scale>
          <a:sx n="82" d="100"/>
          <a:sy n="82" d="100"/>
        </p:scale>
        <p:origin x="558"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2022-01-12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adjoint of a complex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adjoint of a complex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adjoint of a complex finite-dimensional linear map</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adjoint of a complex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adjoint of a complex finite-dimensional linear map</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adjoint of a complex finite-dimensional linear map</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adjoint of a complex finite-dimensional linear map</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4a"/><Relationship Id="rId7" Type="http://schemas.openxmlformats.org/officeDocument/2006/relationships/image" Target="../media/image33.w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18" Type="http://schemas.openxmlformats.org/officeDocument/2006/relationships/oleObject" Target="../embeddings/oleObject11.bin"/><Relationship Id="rId3" Type="http://schemas.microsoft.com/office/2007/relationships/media" Target="../media/media4.m4a"/><Relationship Id="rId7" Type="http://schemas.openxmlformats.org/officeDocument/2006/relationships/image" Target="../media/image13.wmf"/><Relationship Id="rId12" Type="http://schemas.openxmlformats.org/officeDocument/2006/relationships/oleObject" Target="../embeddings/oleObject8.bin"/><Relationship Id="rId17" Type="http://schemas.openxmlformats.org/officeDocument/2006/relationships/image" Target="../media/image18.wmf"/><Relationship Id="rId2" Type="http://schemas.openxmlformats.org/officeDocument/2006/relationships/tags" Target="../tags/tag2.xml"/><Relationship Id="rId16" Type="http://schemas.openxmlformats.org/officeDocument/2006/relationships/oleObject" Target="../embeddings/oleObject10.bin"/><Relationship Id="rId20"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5" Type="http://schemas.openxmlformats.org/officeDocument/2006/relationships/image" Target="../media/image17.wmf"/><Relationship Id="rId10" Type="http://schemas.openxmlformats.org/officeDocument/2006/relationships/oleObject" Target="../embeddings/oleObject7.bin"/><Relationship Id="rId19" Type="http://schemas.openxmlformats.org/officeDocument/2006/relationships/image" Target="../media/image19.wmf"/><Relationship Id="rId4" Type="http://schemas.openxmlformats.org/officeDocument/2006/relationships/audio" Target="../media/media4.m4a"/><Relationship Id="rId9" Type="http://schemas.openxmlformats.org/officeDocument/2006/relationships/image" Target="../media/image14.wmf"/><Relationship Id="rId14" Type="http://schemas.openxmlformats.org/officeDocument/2006/relationships/oleObject" Target="../embeddings/oleObject9.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5.m4a"/><Relationship Id="rId7" Type="http://schemas.openxmlformats.org/officeDocument/2006/relationships/image" Target="../media/image20.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2.bin"/><Relationship Id="rId11" Type="http://schemas.openxmlformats.org/officeDocument/2006/relationships/image" Target="../media/image22.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5.m4a"/><Relationship Id="rId9" Type="http://schemas.openxmlformats.org/officeDocument/2006/relationships/image" Target="../media/image21.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6.m4a"/><Relationship Id="rId7" Type="http://schemas.openxmlformats.org/officeDocument/2006/relationships/image" Target="../media/image23.wmf"/><Relationship Id="rId12"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5.bin"/><Relationship Id="rId11" Type="http://schemas.openxmlformats.org/officeDocument/2006/relationships/image" Target="../media/image25.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6.m4a"/><Relationship Id="rId9" Type="http://schemas.openxmlformats.org/officeDocument/2006/relationships/image" Target="../media/image24.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7.m4a"/><Relationship Id="rId7" Type="http://schemas.openxmlformats.org/officeDocument/2006/relationships/image" Target="../media/image24.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25.wmf"/></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4a"/><Relationship Id="rId7" Type="http://schemas.openxmlformats.org/officeDocument/2006/relationships/image" Target="../media/image26.w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20.bin"/><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0.wmf"/><Relationship Id="rId18" Type="http://schemas.openxmlformats.org/officeDocument/2006/relationships/image" Target="../media/image8.png"/><Relationship Id="rId3" Type="http://schemas.microsoft.com/office/2007/relationships/media" Target="../media/media9.m4a"/><Relationship Id="rId7" Type="http://schemas.openxmlformats.org/officeDocument/2006/relationships/image" Target="../media/image27.wmf"/><Relationship Id="rId12" Type="http://schemas.openxmlformats.org/officeDocument/2006/relationships/oleObject" Target="../embeddings/oleObject24.bin"/><Relationship Id="rId17" Type="http://schemas.openxmlformats.org/officeDocument/2006/relationships/image" Target="../media/image32.wmf"/><Relationship Id="rId2" Type="http://schemas.openxmlformats.org/officeDocument/2006/relationships/tags" Target="../tags/tag7.xml"/><Relationship Id="rId16" Type="http://schemas.openxmlformats.org/officeDocument/2006/relationships/oleObject" Target="../embeddings/oleObject26.bin"/><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29.wmf"/><Relationship Id="rId5" Type="http://schemas.openxmlformats.org/officeDocument/2006/relationships/slideLayout" Target="../slideLayouts/slideLayout2.xml"/><Relationship Id="rId15" Type="http://schemas.openxmlformats.org/officeDocument/2006/relationships/image" Target="../media/image31.wmf"/><Relationship Id="rId10" Type="http://schemas.openxmlformats.org/officeDocument/2006/relationships/oleObject" Target="../embeddings/oleObject23.bin"/><Relationship Id="rId4" Type="http://schemas.openxmlformats.org/officeDocument/2006/relationships/audio" Target="../media/media9.m4a"/><Relationship Id="rId9" Type="http://schemas.openxmlformats.org/officeDocument/2006/relationships/image" Target="../media/image28.wmf"/><Relationship Id="rId14" Type="http://schemas.openxmlformats.org/officeDocument/2006/relationships/oleObject" Target="../embeddings/oleObject2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The adjoint of a complex</a:t>
            </a:r>
            <a:br>
              <a:rPr lang="en-US" dirty="0"/>
            </a:br>
            <a:r>
              <a:rPr lang="en-US" dirty="0"/>
              <a:t>finite-dimensional linear map</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38928F4C-9786-484D-8E61-7A96FB8FC5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1035"/>
    </mc:Choice>
    <mc:Fallback xmlns="">
      <p:transition spd="slow" advTm="11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418-D8F5-4C3F-A94A-CAFCAC3F92E0}"/>
              </a:ext>
            </a:extLst>
          </p:cNvPr>
          <p:cNvSpPr>
            <a:spLocks noGrp="1"/>
          </p:cNvSpPr>
          <p:nvPr>
            <p:ph type="title"/>
          </p:nvPr>
        </p:nvSpPr>
        <p:spPr/>
        <p:txBody>
          <a:bodyPr/>
          <a:lstStyle/>
          <a:p>
            <a:r>
              <a:rPr lang="en-US" dirty="0"/>
              <a:t>Adjoint versus transpose</a:t>
            </a:r>
          </a:p>
        </p:txBody>
      </p:sp>
      <p:sp>
        <p:nvSpPr>
          <p:cNvPr id="3" name="Content Placeholder 2">
            <a:extLst>
              <a:ext uri="{FF2B5EF4-FFF2-40B4-BE49-F238E27FC236}">
                <a16:creationId xmlns:a16="http://schemas.microsoft.com/office/drawing/2014/main" id="{1B444565-243F-4900-AAAD-B18D9B9A269C}"/>
              </a:ext>
            </a:extLst>
          </p:cNvPr>
          <p:cNvSpPr>
            <a:spLocks noGrp="1"/>
          </p:cNvSpPr>
          <p:nvPr>
            <p:ph idx="1"/>
          </p:nvPr>
        </p:nvSpPr>
        <p:spPr/>
        <p:txBody>
          <a:bodyPr/>
          <a:lstStyle/>
          <a:p>
            <a:r>
              <a:rPr lang="en-US" dirty="0"/>
              <a:t>Remember,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V  </a:t>
            </a:r>
            <a:r>
              <a:rPr lang="en-US" dirty="0"/>
              <a:t>   is one that maps one vector space onto another</a:t>
            </a:r>
          </a:p>
          <a:p>
            <a:pPr lvl="1"/>
            <a:r>
              <a:rPr lang="en-US" dirty="0"/>
              <a:t>The </a:t>
            </a:r>
            <a:r>
              <a:rPr lang="en-US" i="1" dirty="0"/>
              <a:t>adjoint</a:t>
            </a:r>
            <a:r>
              <a:rPr lang="en-US" dirty="0"/>
              <a:t> of a linear map is that linear map that satisfies</a:t>
            </a:r>
          </a:p>
          <a:p>
            <a:pPr lvl="1"/>
            <a:endParaRPr lang="en-US" dirty="0"/>
          </a:p>
          <a:p>
            <a:pPr lvl="1"/>
            <a:endParaRPr lang="en-US" dirty="0"/>
          </a:p>
          <a:p>
            <a:r>
              <a:rPr lang="en-US" dirty="0"/>
              <a:t>For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C</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C</a:t>
            </a:r>
            <a:r>
              <a:rPr lang="en-US" i="1" baseline="30000" dirty="0">
                <a:latin typeface="Times New Roman" panose="02020603050405020304" pitchFamily="18" charset="0"/>
              </a:rPr>
              <a:t>m</a:t>
            </a:r>
            <a:r>
              <a:rPr lang="en-US" dirty="0"/>
              <a:t>, </a:t>
            </a:r>
          </a:p>
          <a:p>
            <a:pPr marL="0" indent="0">
              <a:buNone/>
            </a:pPr>
            <a:r>
              <a:rPr lang="en-US" dirty="0"/>
              <a:t>	then </a:t>
            </a:r>
            <a:r>
              <a:rPr lang="en-US" i="1" dirty="0">
                <a:latin typeface="Times New Roman" panose="02020603050405020304" pitchFamily="18" charset="0"/>
              </a:rPr>
              <a:t>A</a:t>
            </a:r>
            <a:r>
              <a:rPr lang="en-US" dirty="0"/>
              <a:t> can be represented as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i="1" dirty="0"/>
              <a:t> </a:t>
            </a:r>
            <a:r>
              <a:rPr lang="en-US" dirty="0"/>
              <a:t>complex matrix</a:t>
            </a:r>
          </a:p>
          <a:p>
            <a:pPr lvl="1"/>
            <a:r>
              <a:rPr lang="en-US" dirty="0"/>
              <a:t>The </a:t>
            </a:r>
            <a:r>
              <a:rPr lang="en-US" i="1" dirty="0"/>
              <a:t>adjoint</a:t>
            </a:r>
            <a:r>
              <a:rPr lang="en-US" dirty="0"/>
              <a:t> of a matrix is the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m</a:t>
            </a:r>
            <a:r>
              <a:rPr lang="en-US" dirty="0"/>
              <a:t> matrix that is the matrix </a:t>
            </a:r>
            <a:r>
              <a:rPr lang="en-US" i="1" dirty="0">
                <a:latin typeface="Times New Roman" panose="02020603050405020304" pitchFamily="18" charset="0"/>
              </a:rPr>
              <a:t>A</a:t>
            </a:r>
            <a:r>
              <a:rPr lang="en-US" dirty="0"/>
              <a:t> </a:t>
            </a:r>
            <a:r>
              <a:rPr lang="en-US" i="1" dirty="0"/>
              <a:t>reflected</a:t>
            </a:r>
            <a:r>
              <a:rPr lang="en-US" dirty="0"/>
              <a:t> through the diagonal with each entry conjugated, and we call it </a:t>
            </a:r>
            <a:r>
              <a:rPr lang="en-US" i="1" dirty="0"/>
              <a:t>conjugate transpose</a:t>
            </a:r>
            <a:endParaRPr lang="en-US" dirty="0"/>
          </a:p>
          <a:p>
            <a:endParaRPr lang="en-US" dirty="0"/>
          </a:p>
        </p:txBody>
      </p:sp>
      <p:sp>
        <p:nvSpPr>
          <p:cNvPr id="4" name="Footer Placeholder 3">
            <a:extLst>
              <a:ext uri="{FF2B5EF4-FFF2-40B4-BE49-F238E27FC236}">
                <a16:creationId xmlns:a16="http://schemas.microsoft.com/office/drawing/2014/main" id="{C983399C-3AE3-4ABF-947C-E81244994D84}"/>
              </a:ext>
            </a:extLst>
          </p:cNvPr>
          <p:cNvSpPr>
            <a:spLocks noGrp="1"/>
          </p:cNvSpPr>
          <p:nvPr>
            <p:ph type="ftr" sz="quarter" idx="11"/>
          </p:nvPr>
        </p:nvSpPr>
        <p:spPr/>
        <p:txBody>
          <a:bodyPr/>
          <a:lstStyle/>
          <a:p>
            <a:r>
              <a:rPr lang="en-US"/>
              <a:t>The adjoint of a complex finite-dimensional linear map</a:t>
            </a:r>
            <a:endParaRPr lang="en-CA" dirty="0"/>
          </a:p>
        </p:txBody>
      </p:sp>
      <p:sp>
        <p:nvSpPr>
          <p:cNvPr id="5" name="Slide Number Placeholder 4">
            <a:extLst>
              <a:ext uri="{FF2B5EF4-FFF2-40B4-BE49-F238E27FC236}">
                <a16:creationId xmlns:a16="http://schemas.microsoft.com/office/drawing/2014/main" id="{FDCC8475-1172-4D9D-947B-36829C924163}"/>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a:extLst>
              <a:ext uri="{FF2B5EF4-FFF2-40B4-BE49-F238E27FC236}">
                <a16:creationId xmlns:a16="http://schemas.microsoft.com/office/drawing/2014/main" id="{F7D2D721-0E2A-4D75-84D3-2A359FD133C8}"/>
              </a:ext>
            </a:extLst>
          </p:cNvPr>
          <p:cNvGraphicFramePr>
            <a:graphicFrameLocks noChangeAspect="1"/>
          </p:cNvGraphicFramePr>
          <p:nvPr>
            <p:extLst>
              <p:ext uri="{D42A27DB-BD31-4B8C-83A1-F6EECF244321}">
                <p14:modId xmlns:p14="http://schemas.microsoft.com/office/powerpoint/2010/main" val="903366299"/>
              </p:ext>
            </p:extLst>
          </p:nvPr>
        </p:nvGraphicFramePr>
        <p:xfrm>
          <a:off x="3451225" y="2721857"/>
          <a:ext cx="2241550" cy="560387"/>
        </p:xfrm>
        <a:graphic>
          <a:graphicData uri="http://schemas.openxmlformats.org/presentationml/2006/ole">
            <mc:AlternateContent xmlns:mc="http://schemas.openxmlformats.org/markup-compatibility/2006">
              <mc:Choice xmlns:v="urn:schemas-microsoft-com:vml" Requires="v">
                <p:oleObj spid="_x0000_s8194" name="Equation" r:id="rId6" imgW="965160" imgH="241200" progId="Equation.DSMT4">
                  <p:embed/>
                </p:oleObj>
              </mc:Choice>
              <mc:Fallback>
                <p:oleObj name="Equation" r:id="rId6" imgW="965160" imgH="241200" progId="Equation.DSMT4">
                  <p:embed/>
                  <p:pic>
                    <p:nvPicPr>
                      <p:cNvPr id="6" name="Object 5">
                        <a:extLst>
                          <a:ext uri="{FF2B5EF4-FFF2-40B4-BE49-F238E27FC236}">
                            <a16:creationId xmlns:a16="http://schemas.microsoft.com/office/drawing/2014/main" id="{F7D2D721-0E2A-4D75-84D3-2A359FD133C8}"/>
                          </a:ext>
                        </a:extLst>
                      </p:cNvPr>
                      <p:cNvPicPr/>
                      <p:nvPr/>
                    </p:nvPicPr>
                    <p:blipFill>
                      <a:blip r:embed="rId7"/>
                      <a:stretch>
                        <a:fillRect/>
                      </a:stretch>
                    </p:blipFill>
                    <p:spPr>
                      <a:xfrm>
                        <a:off x="3451225" y="2721857"/>
                        <a:ext cx="2241550" cy="560387"/>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59A2B5E8-47DA-422E-BD50-DD6EFAA901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66758682"/>
      </p:ext>
    </p:extLst>
  </p:cSld>
  <p:clrMapOvr>
    <a:masterClrMapping/>
  </p:clrMapOvr>
  <mc:AlternateContent xmlns:mc="http://schemas.openxmlformats.org/markup-compatibility/2006" xmlns:p14="http://schemas.microsoft.com/office/powerpoint/2010/main">
    <mc:Choice Requires="p14">
      <p:transition spd="slow" p14:dur="2000" advTm="50929"/>
    </mc:Choice>
    <mc:Fallback xmlns="">
      <p:transition spd="slow" advTm="50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that the adjoint of a complex matrix is the </a:t>
            </a:r>
            <a:r>
              <a:rPr lang="en-US" dirty="0" err="1"/>
              <a:t>conugate</a:t>
            </a:r>
            <a:r>
              <a:rPr lang="en-US" dirty="0"/>
              <a:t> transpose</a:t>
            </a:r>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8" name="Audio 7">
            <a:hlinkClick r:id="" action="ppaction://media"/>
            <a:extLst>
              <a:ext uri="{FF2B5EF4-FFF2-40B4-BE49-F238E27FC236}">
                <a16:creationId xmlns:a16="http://schemas.microsoft.com/office/drawing/2014/main" id="{2E208AD8-578C-45C8-B882-B0209A5939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11920"/>
    </mc:Choice>
    <mc:Fallback xmlns="">
      <p:transition spd="slow" advTm="11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https://en.wikipedia.org/wiki/Hermitian_adjoint</a:t>
            </a:r>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Find the adjoint for complex matrices</a:t>
            </a:r>
          </a:p>
          <a:p>
            <a:pPr lvl="2"/>
            <a:r>
              <a:rPr lang="en-US" dirty="0"/>
              <a:t>It will be given the name of “conjugate transpose”</a:t>
            </a:r>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4FA654AF-A0A0-49E1-A42C-503D28A985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5914"/>
    </mc:Choice>
    <mc:Fallback xmlns="">
      <p:transition spd="slow" advTm="1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Matrix-vector multiplication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Given the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C</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C</a:t>
            </a:r>
            <a:r>
              <a:rPr lang="en-US" i="1" baseline="30000" dirty="0">
                <a:latin typeface="Times New Roman" panose="02020603050405020304" pitchFamily="18" charset="0"/>
              </a:rPr>
              <a:t>m</a:t>
            </a:r>
            <a:r>
              <a:rPr lang="en-US" dirty="0"/>
              <a:t>,  then it is easiest to think of </a:t>
            </a:r>
          </a:p>
          <a:p>
            <a:pPr lvl="1"/>
            <a:endParaRPr lang="en-US" dirty="0"/>
          </a:p>
          <a:p>
            <a:pPr marL="457200" lvl="1" indent="0">
              <a:buNone/>
            </a:pPr>
            <a:endParaRPr lang="en-US" dirty="0"/>
          </a:p>
          <a:p>
            <a:r>
              <a:rPr lang="en-US" dirty="0"/>
              <a:t>Thus, we may deduce the </a:t>
            </a:r>
            <a:r>
              <a:rPr lang="en-US" i="1" dirty="0" err="1"/>
              <a:t>i</a:t>
            </a:r>
            <a:r>
              <a:rPr lang="en-US" baseline="30000" dirty="0" err="1"/>
              <a:t>th</a:t>
            </a:r>
            <a:r>
              <a:rPr lang="en-US" dirty="0"/>
              <a:t> entry of </a:t>
            </a:r>
            <a:r>
              <a:rPr lang="en-US" i="1" dirty="0">
                <a:latin typeface="Times New Roman" panose="02020603050405020304" pitchFamily="18" charset="0"/>
              </a:rPr>
              <a:t>A</a:t>
            </a:r>
            <a:r>
              <a:rPr lang="en-US" b="1" dirty="0">
                <a:latin typeface="Times New Roman" panose="02020603050405020304" pitchFamily="18" charset="0"/>
              </a:rPr>
              <a:t>u</a:t>
            </a:r>
            <a:r>
              <a:rPr lang="en-US" dirty="0"/>
              <a:t> is given by</a:t>
            </a:r>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8201A9F8-2CC9-4762-8AB3-7034B0A71B06}"/>
              </a:ext>
            </a:extLst>
          </p:cNvPr>
          <p:cNvGraphicFramePr>
            <a:graphicFrameLocks noChangeAspect="1"/>
          </p:cNvGraphicFramePr>
          <p:nvPr>
            <p:extLst>
              <p:ext uri="{D42A27DB-BD31-4B8C-83A1-F6EECF244321}">
                <p14:modId xmlns:p14="http://schemas.microsoft.com/office/powerpoint/2010/main" val="728212224"/>
              </p:ext>
            </p:extLst>
          </p:nvPr>
        </p:nvGraphicFramePr>
        <p:xfrm>
          <a:off x="3067050" y="2246313"/>
          <a:ext cx="2535238" cy="442912"/>
        </p:xfrm>
        <a:graphic>
          <a:graphicData uri="http://schemas.openxmlformats.org/presentationml/2006/ole">
            <mc:AlternateContent xmlns:mc="http://schemas.openxmlformats.org/markup-compatibility/2006">
              <mc:Choice xmlns:v="urn:schemas-microsoft-com:vml" Requires="v">
                <p:oleObj spid="_x0000_s1026" name="Equation" r:id="rId6" imgW="1091880" imgH="190440" progId="Equation.DSMT4">
                  <p:embed/>
                </p:oleObj>
              </mc:Choice>
              <mc:Fallback>
                <p:oleObj name="Equation" r:id="rId6" imgW="1091880" imgH="190440" progId="Equation.DSMT4">
                  <p:embed/>
                  <p:pic>
                    <p:nvPicPr>
                      <p:cNvPr id="8" name="Object 7">
                        <a:extLst>
                          <a:ext uri="{FF2B5EF4-FFF2-40B4-BE49-F238E27FC236}">
                            <a16:creationId xmlns:a16="http://schemas.microsoft.com/office/drawing/2014/main" id="{8201A9F8-2CC9-4762-8AB3-7034B0A71B06}"/>
                          </a:ext>
                        </a:extLst>
                      </p:cNvPr>
                      <p:cNvPicPr/>
                      <p:nvPr/>
                    </p:nvPicPr>
                    <p:blipFill>
                      <a:blip r:embed="rId7"/>
                      <a:stretch>
                        <a:fillRect/>
                      </a:stretch>
                    </p:blipFill>
                    <p:spPr>
                      <a:xfrm>
                        <a:off x="3067050" y="2246313"/>
                        <a:ext cx="2535238" cy="44291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CC0140F-4C41-41B1-8945-15BFE063B9FE}"/>
              </a:ext>
            </a:extLst>
          </p:cNvPr>
          <p:cNvGraphicFramePr>
            <a:graphicFrameLocks noChangeAspect="1"/>
          </p:cNvGraphicFramePr>
          <p:nvPr>
            <p:extLst>
              <p:ext uri="{D42A27DB-BD31-4B8C-83A1-F6EECF244321}">
                <p14:modId xmlns:p14="http://schemas.microsoft.com/office/powerpoint/2010/main" val="3248871098"/>
              </p:ext>
            </p:extLst>
          </p:nvPr>
        </p:nvGraphicFramePr>
        <p:xfrm>
          <a:off x="3544006" y="3787070"/>
          <a:ext cx="2298700" cy="471487"/>
        </p:xfrm>
        <a:graphic>
          <a:graphicData uri="http://schemas.openxmlformats.org/presentationml/2006/ole">
            <mc:AlternateContent xmlns:mc="http://schemas.openxmlformats.org/markup-compatibility/2006">
              <mc:Choice xmlns:v="urn:schemas-microsoft-com:vml" Requires="v">
                <p:oleObj spid="_x0000_s1027" name="Equation" r:id="rId8" imgW="990360" imgH="203040" progId="Equation.DSMT4">
                  <p:embed/>
                </p:oleObj>
              </mc:Choice>
              <mc:Fallback>
                <p:oleObj name="Equation" r:id="rId8" imgW="990360" imgH="203040" progId="Equation.DSMT4">
                  <p:embed/>
                  <p:pic>
                    <p:nvPicPr>
                      <p:cNvPr id="17" name="Object 16">
                        <a:extLst>
                          <a:ext uri="{FF2B5EF4-FFF2-40B4-BE49-F238E27FC236}">
                            <a16:creationId xmlns:a16="http://schemas.microsoft.com/office/drawing/2014/main" id="{ACC0140F-4C41-41B1-8945-15BFE063B9FE}"/>
                          </a:ext>
                        </a:extLst>
                      </p:cNvPr>
                      <p:cNvPicPr/>
                      <p:nvPr/>
                    </p:nvPicPr>
                    <p:blipFill>
                      <a:blip r:embed="rId9"/>
                      <a:stretch>
                        <a:fillRect/>
                      </a:stretch>
                    </p:blipFill>
                    <p:spPr>
                      <a:xfrm>
                        <a:off x="3544006" y="3787070"/>
                        <a:ext cx="2298700" cy="4714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91FF4FA-B950-4573-A34C-8E5361093AE5}"/>
              </a:ext>
            </a:extLst>
          </p:cNvPr>
          <p:cNvGraphicFramePr>
            <a:graphicFrameLocks noChangeAspect="1"/>
          </p:cNvGraphicFramePr>
          <p:nvPr>
            <p:extLst>
              <p:ext uri="{D42A27DB-BD31-4B8C-83A1-F6EECF244321}">
                <p14:modId xmlns:p14="http://schemas.microsoft.com/office/powerpoint/2010/main" val="2671230764"/>
              </p:ext>
            </p:extLst>
          </p:nvPr>
        </p:nvGraphicFramePr>
        <p:xfrm>
          <a:off x="3544006" y="4251855"/>
          <a:ext cx="1327150" cy="884237"/>
        </p:xfrm>
        <a:graphic>
          <a:graphicData uri="http://schemas.openxmlformats.org/presentationml/2006/ole">
            <mc:AlternateContent xmlns:mc="http://schemas.openxmlformats.org/markup-compatibility/2006">
              <mc:Choice xmlns:v="urn:schemas-microsoft-com:vml" Requires="v">
                <p:oleObj spid="_x0000_s1028" name="Equation" r:id="rId10" imgW="571320" imgH="380880" progId="Equation.DSMT4">
                  <p:embed/>
                </p:oleObj>
              </mc:Choice>
              <mc:Fallback>
                <p:oleObj name="Equation" r:id="rId10" imgW="571320" imgH="380880" progId="Equation.DSMT4">
                  <p:embed/>
                  <p:pic>
                    <p:nvPicPr>
                      <p:cNvPr id="18" name="Object 17">
                        <a:extLst>
                          <a:ext uri="{FF2B5EF4-FFF2-40B4-BE49-F238E27FC236}">
                            <a16:creationId xmlns:a16="http://schemas.microsoft.com/office/drawing/2014/main" id="{691FF4FA-B950-4573-A34C-8E5361093AE5}"/>
                          </a:ext>
                        </a:extLst>
                      </p:cNvPr>
                      <p:cNvPicPr/>
                      <p:nvPr/>
                    </p:nvPicPr>
                    <p:blipFill>
                      <a:blip r:embed="rId11"/>
                      <a:stretch>
                        <a:fillRect/>
                      </a:stretch>
                    </p:blipFill>
                    <p:spPr>
                      <a:xfrm>
                        <a:off x="3544006" y="4251855"/>
                        <a:ext cx="1327150" cy="88423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6E64C90-EBCE-4473-A392-2CE50F1C240A}"/>
              </a:ext>
            </a:extLst>
          </p:cNvPr>
          <p:cNvGraphicFramePr>
            <a:graphicFrameLocks noChangeAspect="1"/>
          </p:cNvGraphicFramePr>
          <p:nvPr>
            <p:extLst>
              <p:ext uri="{D42A27DB-BD31-4B8C-83A1-F6EECF244321}">
                <p14:modId xmlns:p14="http://schemas.microsoft.com/office/powerpoint/2010/main" val="3844591749"/>
              </p:ext>
            </p:extLst>
          </p:nvPr>
        </p:nvGraphicFramePr>
        <p:xfrm>
          <a:off x="2773363" y="3268133"/>
          <a:ext cx="3595687" cy="501650"/>
        </p:xfrm>
        <a:graphic>
          <a:graphicData uri="http://schemas.openxmlformats.org/presentationml/2006/ole">
            <mc:AlternateContent xmlns:mc="http://schemas.openxmlformats.org/markup-compatibility/2006">
              <mc:Choice xmlns:v="urn:schemas-microsoft-com:vml" Requires="v">
                <p:oleObj spid="_x0000_s1029" name="Equation" r:id="rId12" imgW="1549080" imgH="215640" progId="Equation.DSMT4">
                  <p:embed/>
                </p:oleObj>
              </mc:Choice>
              <mc:Fallback>
                <p:oleObj name="Equation" r:id="rId12" imgW="1549080" imgH="215640" progId="Equation.DSMT4">
                  <p:embed/>
                  <p:pic>
                    <p:nvPicPr>
                      <p:cNvPr id="19" name="Object 18">
                        <a:extLst>
                          <a:ext uri="{FF2B5EF4-FFF2-40B4-BE49-F238E27FC236}">
                            <a16:creationId xmlns:a16="http://schemas.microsoft.com/office/drawing/2014/main" id="{36E64C90-EBCE-4473-A392-2CE50F1C240A}"/>
                          </a:ext>
                        </a:extLst>
                      </p:cNvPr>
                      <p:cNvPicPr/>
                      <p:nvPr/>
                    </p:nvPicPr>
                    <p:blipFill>
                      <a:blip r:embed="rId13"/>
                      <a:stretch>
                        <a:fillRect/>
                      </a:stretch>
                    </p:blipFill>
                    <p:spPr>
                      <a:xfrm>
                        <a:off x="2773363" y="3268133"/>
                        <a:ext cx="3595687" cy="5016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4858A89A-7DB7-4EE7-A63D-10610ACF53C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xmlns:p14="http://schemas.microsoft.com/office/powerpoint/2010/main">
    <mc:Choice Requires="p14">
      <p:transition spd="slow" p14:dur="2000" advTm="61979"/>
    </mc:Choice>
    <mc:Fallback xmlns="">
      <p:transition spd="slow" advTm="6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inner product of </a:t>
            </a:r>
            <a:r>
              <a:rPr lang="en-US" i="1" dirty="0"/>
              <a:t>A</a:t>
            </a:r>
            <a:r>
              <a:rPr lang="en-US" b="1" dirty="0"/>
              <a:t>u</a:t>
            </a:r>
            <a:r>
              <a:rPr lang="en-US" dirty="0"/>
              <a:t> and </a:t>
            </a:r>
            <a:r>
              <a:rPr lang="en-US" b="1" dirty="0"/>
              <a:t>v</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if                                    ,</a:t>
            </a:r>
          </a:p>
          <a:p>
            <a:endParaRPr lang="en-US" dirty="0"/>
          </a:p>
          <a:p>
            <a:pPr marL="0" indent="0">
              <a:buNone/>
            </a:pPr>
            <a:r>
              <a:rPr lang="en-US" dirty="0"/>
              <a:t>	     then  </a:t>
            </a:r>
          </a:p>
          <a:p>
            <a:pPr marL="457200" lvl="1" indent="0">
              <a:buNone/>
            </a:pPr>
            <a:endParaRPr lang="en-US" dirty="0"/>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4" name="Object 13">
            <a:extLst>
              <a:ext uri="{FF2B5EF4-FFF2-40B4-BE49-F238E27FC236}">
                <a16:creationId xmlns:a16="http://schemas.microsoft.com/office/drawing/2014/main" id="{B9D48994-B064-4419-914A-E10AC993064E}"/>
              </a:ext>
            </a:extLst>
          </p:cNvPr>
          <p:cNvGraphicFramePr>
            <a:graphicFrameLocks noChangeAspect="1"/>
          </p:cNvGraphicFramePr>
          <p:nvPr>
            <p:extLst>
              <p:ext uri="{D42A27DB-BD31-4B8C-83A1-F6EECF244321}">
                <p14:modId xmlns:p14="http://schemas.microsoft.com/office/powerpoint/2010/main" val="1101987029"/>
              </p:ext>
            </p:extLst>
          </p:nvPr>
        </p:nvGraphicFramePr>
        <p:xfrm>
          <a:off x="1895475" y="1427163"/>
          <a:ext cx="2093913" cy="884237"/>
        </p:xfrm>
        <a:graphic>
          <a:graphicData uri="http://schemas.openxmlformats.org/presentationml/2006/ole">
            <mc:AlternateContent xmlns:mc="http://schemas.openxmlformats.org/markup-compatibility/2006">
              <mc:Choice xmlns:v="urn:schemas-microsoft-com:vml" Requires="v">
                <p:oleObj spid="_x0000_s2050" name="Equation" r:id="rId6" imgW="901440" imgH="380880" progId="Equation.DSMT4">
                  <p:embed/>
                </p:oleObj>
              </mc:Choice>
              <mc:Fallback>
                <p:oleObj name="Equation" r:id="rId6" imgW="901440" imgH="380880" progId="Equation.DSMT4">
                  <p:embed/>
                  <p:pic>
                    <p:nvPicPr>
                      <p:cNvPr id="14" name="Object 13">
                        <a:extLst>
                          <a:ext uri="{FF2B5EF4-FFF2-40B4-BE49-F238E27FC236}">
                            <a16:creationId xmlns:a16="http://schemas.microsoft.com/office/drawing/2014/main" id="{B9D48994-B064-4419-914A-E10AC993064E}"/>
                          </a:ext>
                        </a:extLst>
                      </p:cNvPr>
                      <p:cNvPicPr/>
                      <p:nvPr/>
                    </p:nvPicPr>
                    <p:blipFill>
                      <a:blip r:embed="rId7"/>
                      <a:stretch>
                        <a:fillRect/>
                      </a:stretch>
                    </p:blipFill>
                    <p:spPr>
                      <a:xfrm>
                        <a:off x="1895475" y="1427163"/>
                        <a:ext cx="2093913" cy="8842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C67CAF0-ADD2-4CC1-8F4D-F1699EE1EE36}"/>
              </a:ext>
            </a:extLst>
          </p:cNvPr>
          <p:cNvGraphicFramePr>
            <a:graphicFrameLocks noChangeAspect="1"/>
          </p:cNvGraphicFramePr>
          <p:nvPr>
            <p:extLst>
              <p:ext uri="{D42A27DB-BD31-4B8C-83A1-F6EECF244321}">
                <p14:modId xmlns:p14="http://schemas.microsoft.com/office/powerpoint/2010/main" val="2142043259"/>
              </p:ext>
            </p:extLst>
          </p:nvPr>
        </p:nvGraphicFramePr>
        <p:xfrm>
          <a:off x="2365375" y="2147888"/>
          <a:ext cx="3424238" cy="1033462"/>
        </p:xfrm>
        <a:graphic>
          <a:graphicData uri="http://schemas.openxmlformats.org/presentationml/2006/ole">
            <mc:AlternateContent xmlns:mc="http://schemas.openxmlformats.org/markup-compatibility/2006">
              <mc:Choice xmlns:v="urn:schemas-microsoft-com:vml" Requires="v">
                <p:oleObj spid="_x0000_s2051" name="Equation" r:id="rId8" imgW="1473120" imgH="444240" progId="Equation.DSMT4">
                  <p:embed/>
                </p:oleObj>
              </mc:Choice>
              <mc:Fallback>
                <p:oleObj name="Equation" r:id="rId8" imgW="1473120" imgH="444240" progId="Equation.DSMT4">
                  <p:embed/>
                  <p:pic>
                    <p:nvPicPr>
                      <p:cNvPr id="10" name="Object 9">
                        <a:extLst>
                          <a:ext uri="{FF2B5EF4-FFF2-40B4-BE49-F238E27FC236}">
                            <a16:creationId xmlns:a16="http://schemas.microsoft.com/office/drawing/2014/main" id="{BC67CAF0-ADD2-4CC1-8F4D-F1699EE1EE36}"/>
                          </a:ext>
                        </a:extLst>
                      </p:cNvPr>
                      <p:cNvPicPr/>
                      <p:nvPr/>
                    </p:nvPicPr>
                    <p:blipFill>
                      <a:blip r:embed="rId9"/>
                      <a:stretch>
                        <a:fillRect/>
                      </a:stretch>
                    </p:blipFill>
                    <p:spPr>
                      <a:xfrm>
                        <a:off x="2365375" y="2147888"/>
                        <a:ext cx="3424238" cy="10334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CD4EA0B-D19C-4A30-8DFA-079BFD7D318A}"/>
              </a:ext>
            </a:extLst>
          </p:cNvPr>
          <p:cNvGraphicFramePr>
            <a:graphicFrameLocks noChangeAspect="1"/>
          </p:cNvGraphicFramePr>
          <p:nvPr>
            <p:extLst>
              <p:ext uri="{D42A27DB-BD31-4B8C-83A1-F6EECF244321}">
                <p14:modId xmlns:p14="http://schemas.microsoft.com/office/powerpoint/2010/main" val="3277566878"/>
              </p:ext>
            </p:extLst>
          </p:nvPr>
        </p:nvGraphicFramePr>
        <p:xfrm>
          <a:off x="3344863" y="3016513"/>
          <a:ext cx="2449513" cy="974725"/>
        </p:xfrm>
        <a:graphic>
          <a:graphicData uri="http://schemas.openxmlformats.org/presentationml/2006/ole">
            <mc:AlternateContent xmlns:mc="http://schemas.openxmlformats.org/markup-compatibility/2006">
              <mc:Choice xmlns:v="urn:schemas-microsoft-com:vml" Requires="v">
                <p:oleObj spid="_x0000_s2052" name="Equation" r:id="rId10" imgW="1054080" imgH="419040" progId="Equation.DSMT4">
                  <p:embed/>
                </p:oleObj>
              </mc:Choice>
              <mc:Fallback>
                <p:oleObj name="Equation" r:id="rId10" imgW="1054080" imgH="419040" progId="Equation.DSMT4">
                  <p:embed/>
                  <p:pic>
                    <p:nvPicPr>
                      <p:cNvPr id="17" name="Object 16">
                        <a:extLst>
                          <a:ext uri="{FF2B5EF4-FFF2-40B4-BE49-F238E27FC236}">
                            <a16:creationId xmlns:a16="http://schemas.microsoft.com/office/drawing/2014/main" id="{9CD4EA0B-D19C-4A30-8DFA-079BFD7D318A}"/>
                          </a:ext>
                        </a:extLst>
                      </p:cNvPr>
                      <p:cNvPicPr/>
                      <p:nvPr/>
                    </p:nvPicPr>
                    <p:blipFill>
                      <a:blip r:embed="rId11"/>
                      <a:stretch>
                        <a:fillRect/>
                      </a:stretch>
                    </p:blipFill>
                    <p:spPr>
                      <a:xfrm>
                        <a:off x="3344863" y="3016513"/>
                        <a:ext cx="2449513" cy="9747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367D474-C39F-4264-9C3B-267B63FDB95B}"/>
              </a:ext>
            </a:extLst>
          </p:cNvPr>
          <p:cNvGraphicFramePr>
            <a:graphicFrameLocks noChangeAspect="1"/>
          </p:cNvGraphicFramePr>
          <p:nvPr>
            <p:extLst>
              <p:ext uri="{D42A27DB-BD31-4B8C-83A1-F6EECF244321}">
                <p14:modId xmlns:p14="http://schemas.microsoft.com/office/powerpoint/2010/main" val="577117533"/>
              </p:ext>
            </p:extLst>
          </p:nvPr>
        </p:nvGraphicFramePr>
        <p:xfrm>
          <a:off x="3344863" y="3954637"/>
          <a:ext cx="2449512" cy="915988"/>
        </p:xfrm>
        <a:graphic>
          <a:graphicData uri="http://schemas.openxmlformats.org/presentationml/2006/ole">
            <mc:AlternateContent xmlns:mc="http://schemas.openxmlformats.org/markup-compatibility/2006">
              <mc:Choice xmlns:v="urn:schemas-microsoft-com:vml" Requires="v">
                <p:oleObj spid="_x0000_s2053" name="Equation" r:id="rId12" imgW="1054080" imgH="393480" progId="Equation.DSMT4">
                  <p:embed/>
                </p:oleObj>
              </mc:Choice>
              <mc:Fallback>
                <p:oleObj name="Equation" r:id="rId12" imgW="1054080" imgH="393480" progId="Equation.DSMT4">
                  <p:embed/>
                  <p:pic>
                    <p:nvPicPr>
                      <p:cNvPr id="18" name="Object 17">
                        <a:extLst>
                          <a:ext uri="{FF2B5EF4-FFF2-40B4-BE49-F238E27FC236}">
                            <a16:creationId xmlns:a16="http://schemas.microsoft.com/office/drawing/2014/main" id="{C367D474-C39F-4264-9C3B-267B63FDB95B}"/>
                          </a:ext>
                        </a:extLst>
                      </p:cNvPr>
                      <p:cNvPicPr/>
                      <p:nvPr/>
                    </p:nvPicPr>
                    <p:blipFill>
                      <a:blip r:embed="rId13"/>
                      <a:stretch>
                        <a:fillRect/>
                      </a:stretch>
                    </p:blipFill>
                    <p:spPr>
                      <a:xfrm>
                        <a:off x="3344863" y="3954637"/>
                        <a:ext cx="2449512" cy="91598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9EAD6EA3-ED08-4726-B1FE-7222BD3C4449}"/>
              </a:ext>
            </a:extLst>
          </p:cNvPr>
          <p:cNvGraphicFramePr>
            <a:graphicFrameLocks noChangeAspect="1"/>
          </p:cNvGraphicFramePr>
          <p:nvPr>
            <p:extLst>
              <p:ext uri="{D42A27DB-BD31-4B8C-83A1-F6EECF244321}">
                <p14:modId xmlns:p14="http://schemas.microsoft.com/office/powerpoint/2010/main" val="4055251868"/>
              </p:ext>
            </p:extLst>
          </p:nvPr>
        </p:nvGraphicFramePr>
        <p:xfrm>
          <a:off x="3389313" y="5877278"/>
          <a:ext cx="2360612" cy="915988"/>
        </p:xfrm>
        <a:graphic>
          <a:graphicData uri="http://schemas.openxmlformats.org/presentationml/2006/ole">
            <mc:AlternateContent xmlns:mc="http://schemas.openxmlformats.org/markup-compatibility/2006">
              <mc:Choice xmlns:v="urn:schemas-microsoft-com:vml" Requires="v">
                <p:oleObj spid="_x0000_s2054" name="Equation" r:id="rId14" imgW="1015920" imgH="393480" progId="Equation.DSMT4">
                  <p:embed/>
                </p:oleObj>
              </mc:Choice>
              <mc:Fallback>
                <p:oleObj name="Equation" r:id="rId14" imgW="1015920" imgH="393480" progId="Equation.DSMT4">
                  <p:embed/>
                  <p:pic>
                    <p:nvPicPr>
                      <p:cNvPr id="19" name="Object 18">
                        <a:extLst>
                          <a:ext uri="{FF2B5EF4-FFF2-40B4-BE49-F238E27FC236}">
                            <a16:creationId xmlns:a16="http://schemas.microsoft.com/office/drawing/2014/main" id="{9EAD6EA3-ED08-4726-B1FE-7222BD3C4449}"/>
                          </a:ext>
                        </a:extLst>
                      </p:cNvPr>
                      <p:cNvPicPr/>
                      <p:nvPr/>
                    </p:nvPicPr>
                    <p:blipFill>
                      <a:blip r:embed="rId15"/>
                      <a:stretch>
                        <a:fillRect/>
                      </a:stretch>
                    </p:blipFill>
                    <p:spPr>
                      <a:xfrm>
                        <a:off x="3389313" y="5877278"/>
                        <a:ext cx="2360612" cy="91598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4E27D92-0537-4927-802C-3F2DF1FFB58B}"/>
              </a:ext>
            </a:extLst>
          </p:cNvPr>
          <p:cNvGraphicFramePr>
            <a:graphicFrameLocks noChangeAspect="1"/>
          </p:cNvGraphicFramePr>
          <p:nvPr>
            <p:extLst>
              <p:ext uri="{D42A27DB-BD31-4B8C-83A1-F6EECF244321}">
                <p14:modId xmlns:p14="http://schemas.microsoft.com/office/powerpoint/2010/main" val="629893072"/>
              </p:ext>
            </p:extLst>
          </p:nvPr>
        </p:nvGraphicFramePr>
        <p:xfrm>
          <a:off x="5794375" y="6097409"/>
          <a:ext cx="1298575" cy="561975"/>
        </p:xfrm>
        <a:graphic>
          <a:graphicData uri="http://schemas.openxmlformats.org/presentationml/2006/ole">
            <mc:AlternateContent xmlns:mc="http://schemas.openxmlformats.org/markup-compatibility/2006">
              <mc:Choice xmlns:v="urn:schemas-microsoft-com:vml" Requires="v">
                <p:oleObj spid="_x0000_s2055" name="Equation" r:id="rId16" imgW="558720" imgH="241200" progId="Equation.DSMT4">
                  <p:embed/>
                </p:oleObj>
              </mc:Choice>
              <mc:Fallback>
                <p:oleObj name="Equation" r:id="rId16" imgW="558720" imgH="241200" progId="Equation.DSMT4">
                  <p:embed/>
                  <p:pic>
                    <p:nvPicPr>
                      <p:cNvPr id="20" name="Object 19">
                        <a:extLst>
                          <a:ext uri="{FF2B5EF4-FFF2-40B4-BE49-F238E27FC236}">
                            <a16:creationId xmlns:a16="http://schemas.microsoft.com/office/drawing/2014/main" id="{24E27D92-0537-4927-802C-3F2DF1FFB58B}"/>
                          </a:ext>
                        </a:extLst>
                      </p:cNvPr>
                      <p:cNvPicPr/>
                      <p:nvPr/>
                    </p:nvPicPr>
                    <p:blipFill>
                      <a:blip r:embed="rId17"/>
                      <a:stretch>
                        <a:fillRect/>
                      </a:stretch>
                    </p:blipFill>
                    <p:spPr>
                      <a:xfrm>
                        <a:off x="5794375" y="6097409"/>
                        <a:ext cx="1298575" cy="5619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8D98F6E-FB4B-4F55-A064-62F39A57CC7D}"/>
              </a:ext>
            </a:extLst>
          </p:cNvPr>
          <p:cNvGraphicFramePr>
            <a:graphicFrameLocks noChangeAspect="1"/>
          </p:cNvGraphicFramePr>
          <p:nvPr>
            <p:extLst>
              <p:ext uri="{D42A27DB-BD31-4B8C-83A1-F6EECF244321}">
                <p14:modId xmlns:p14="http://schemas.microsoft.com/office/powerpoint/2010/main" val="1236851614"/>
              </p:ext>
            </p:extLst>
          </p:nvPr>
        </p:nvGraphicFramePr>
        <p:xfrm>
          <a:off x="3344863" y="4915957"/>
          <a:ext cx="2449512" cy="915988"/>
        </p:xfrm>
        <a:graphic>
          <a:graphicData uri="http://schemas.openxmlformats.org/presentationml/2006/ole">
            <mc:AlternateContent xmlns:mc="http://schemas.openxmlformats.org/markup-compatibility/2006">
              <mc:Choice xmlns:v="urn:schemas-microsoft-com:vml" Requires="v">
                <p:oleObj spid="_x0000_s2056" name="Equation" r:id="rId18" imgW="1054080" imgH="393480" progId="Equation.DSMT4">
                  <p:embed/>
                </p:oleObj>
              </mc:Choice>
              <mc:Fallback>
                <p:oleObj name="Equation" r:id="rId18" imgW="1054080" imgH="393480" progId="Equation.DSMT4">
                  <p:embed/>
                  <p:pic>
                    <p:nvPicPr>
                      <p:cNvPr id="21" name="Object 20">
                        <a:extLst>
                          <a:ext uri="{FF2B5EF4-FFF2-40B4-BE49-F238E27FC236}">
                            <a16:creationId xmlns:a16="http://schemas.microsoft.com/office/drawing/2014/main" id="{C8D98F6E-FB4B-4F55-A064-62F39A57CC7D}"/>
                          </a:ext>
                        </a:extLst>
                      </p:cNvPr>
                      <p:cNvPicPr/>
                      <p:nvPr/>
                    </p:nvPicPr>
                    <p:blipFill>
                      <a:blip r:embed="rId19"/>
                      <a:stretch>
                        <a:fillRect/>
                      </a:stretch>
                    </p:blipFill>
                    <p:spPr>
                      <a:xfrm>
                        <a:off x="3344863" y="4915957"/>
                        <a:ext cx="2449512" cy="91598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B12D9F84-2D12-4567-B0FE-90CCE158C5D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54401255"/>
      </p:ext>
    </p:extLst>
  </p:cSld>
  <p:clrMapOvr>
    <a:masterClrMapping/>
  </p:clrMapOvr>
  <mc:AlternateContent xmlns:mc="http://schemas.openxmlformats.org/markup-compatibility/2006" xmlns:p14="http://schemas.microsoft.com/office/powerpoint/2010/main">
    <mc:Choice Requires="p14">
      <p:transition spd="slow" p14:dur="2000" advTm="154319"/>
    </mc:Choice>
    <mc:Fallback xmlns="">
      <p:transition spd="slow" advTm="15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Question: What is                                        where </a:t>
            </a:r>
            <a:r>
              <a:rPr lang="en-US" i="1" dirty="0">
                <a:latin typeface="Times New Roman" panose="02020603050405020304" pitchFamily="18" charset="0"/>
              </a:rPr>
              <a:t>j</a:t>
            </a:r>
            <a:r>
              <a:rPr lang="en-US" dirty="0"/>
              <a:t> goes from </a:t>
            </a:r>
            <a:r>
              <a:rPr lang="en-US" dirty="0">
                <a:latin typeface="Times New Roman" panose="02020603050405020304" pitchFamily="18" charset="0"/>
              </a:rPr>
              <a:t>1</a:t>
            </a:r>
            <a:r>
              <a:rPr lang="en-US" dirty="0"/>
              <a:t> to </a:t>
            </a:r>
            <a:r>
              <a:rPr lang="en-US" i="1" dirty="0">
                <a:latin typeface="Times New Roman" panose="02020603050405020304" pitchFamily="18" charset="0"/>
              </a:rPr>
              <a:t>n</a:t>
            </a:r>
            <a:r>
              <a:rPr lang="en-US" i="1" dirty="0"/>
              <a:t> </a:t>
            </a:r>
            <a:r>
              <a:rPr lang="en-US" dirty="0"/>
              <a:t>? </a:t>
            </a:r>
          </a:p>
          <a:p>
            <a:endParaRPr lang="en-US" dirty="0"/>
          </a:p>
          <a:p>
            <a:pPr lvl="1"/>
            <a:r>
              <a:rPr lang="en-US" dirty="0"/>
              <a:t>Rewriting it, we have</a:t>
            </a:r>
          </a:p>
          <a:p>
            <a:pPr lvl="1"/>
            <a:endParaRPr lang="en-US" dirty="0"/>
          </a:p>
          <a:p>
            <a:pPr lvl="1"/>
            <a:endParaRPr lang="en-US" dirty="0"/>
          </a:p>
          <a:p>
            <a:pPr lvl="1"/>
            <a:endParaRPr lang="en-US" dirty="0"/>
          </a:p>
          <a:p>
            <a:pPr lvl="1"/>
            <a:endParaRPr lang="en-US" dirty="0"/>
          </a:p>
          <a:p>
            <a:pPr lvl="1"/>
            <a:endParaRPr lang="en-US" dirty="0"/>
          </a:p>
          <a:p>
            <a:pPr lvl="1"/>
            <a:r>
              <a:rPr lang="en-US" dirty="0"/>
              <a:t>This is a linear combination of the conjugates of the rows of </a:t>
            </a:r>
            <a:r>
              <a:rPr lang="en-US" i="1" dirty="0"/>
              <a:t>A</a:t>
            </a:r>
            <a:endParaRPr lang="en-US" dirty="0"/>
          </a:p>
          <a:p>
            <a:pPr lvl="1"/>
            <a:endParaRPr lang="en-US" dirty="0"/>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5" name="Object 14">
            <a:extLst>
              <a:ext uri="{FF2B5EF4-FFF2-40B4-BE49-F238E27FC236}">
                <a16:creationId xmlns:a16="http://schemas.microsoft.com/office/drawing/2014/main" id="{69F45E61-6E7E-448A-81E6-F8EED9E2AB07}"/>
              </a:ext>
            </a:extLst>
          </p:cNvPr>
          <p:cNvGraphicFramePr>
            <a:graphicFrameLocks noChangeAspect="1"/>
          </p:cNvGraphicFramePr>
          <p:nvPr>
            <p:extLst>
              <p:ext uri="{D42A27DB-BD31-4B8C-83A1-F6EECF244321}">
                <p14:modId xmlns:p14="http://schemas.microsoft.com/office/powerpoint/2010/main" val="3098109306"/>
              </p:ext>
            </p:extLst>
          </p:nvPr>
        </p:nvGraphicFramePr>
        <p:xfrm>
          <a:off x="2992971" y="1403880"/>
          <a:ext cx="2392363" cy="855662"/>
        </p:xfrm>
        <a:graphic>
          <a:graphicData uri="http://schemas.openxmlformats.org/presentationml/2006/ole">
            <mc:AlternateContent xmlns:mc="http://schemas.openxmlformats.org/markup-compatibility/2006">
              <mc:Choice xmlns:v="urn:schemas-microsoft-com:vml" Requires="v">
                <p:oleObj spid="_x0000_s3074" name="Equation" r:id="rId6" imgW="1028520" imgH="368280" progId="Equation.DSMT4">
                  <p:embed/>
                </p:oleObj>
              </mc:Choice>
              <mc:Fallback>
                <p:oleObj name="Equation" r:id="rId6" imgW="1028520" imgH="368280" progId="Equation.DSMT4">
                  <p:embed/>
                  <p:pic>
                    <p:nvPicPr>
                      <p:cNvPr id="15" name="Object 14">
                        <a:extLst>
                          <a:ext uri="{FF2B5EF4-FFF2-40B4-BE49-F238E27FC236}">
                            <a16:creationId xmlns:a16="http://schemas.microsoft.com/office/drawing/2014/main" id="{69F45E61-6E7E-448A-81E6-F8EED9E2AB07}"/>
                          </a:ext>
                        </a:extLst>
                      </p:cNvPr>
                      <p:cNvPicPr/>
                      <p:nvPr/>
                    </p:nvPicPr>
                    <p:blipFill>
                      <a:blip r:embed="rId7"/>
                      <a:stretch>
                        <a:fillRect/>
                      </a:stretch>
                    </p:blipFill>
                    <p:spPr>
                      <a:xfrm>
                        <a:off x="2992971" y="1403880"/>
                        <a:ext cx="2392363" cy="8556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E6480BD-0F96-4667-BC94-D0131535FF98}"/>
              </a:ext>
            </a:extLst>
          </p:cNvPr>
          <p:cNvGraphicFramePr>
            <a:graphicFrameLocks noChangeAspect="1"/>
          </p:cNvGraphicFramePr>
          <p:nvPr>
            <p:extLst>
              <p:ext uri="{D42A27DB-BD31-4B8C-83A1-F6EECF244321}">
                <p14:modId xmlns:p14="http://schemas.microsoft.com/office/powerpoint/2010/main" val="2986661221"/>
              </p:ext>
            </p:extLst>
          </p:nvPr>
        </p:nvGraphicFramePr>
        <p:xfrm>
          <a:off x="1554207" y="2860675"/>
          <a:ext cx="4548187" cy="855663"/>
        </p:xfrm>
        <a:graphic>
          <a:graphicData uri="http://schemas.openxmlformats.org/presentationml/2006/ole">
            <mc:AlternateContent xmlns:mc="http://schemas.openxmlformats.org/markup-compatibility/2006">
              <mc:Choice xmlns:v="urn:schemas-microsoft-com:vml" Requires="v">
                <p:oleObj spid="_x0000_s3075" name="Equation" r:id="rId8" imgW="1955520" imgH="368280" progId="Equation.DSMT4">
                  <p:embed/>
                </p:oleObj>
              </mc:Choice>
              <mc:Fallback>
                <p:oleObj name="Equation" r:id="rId8" imgW="1955520" imgH="368280" progId="Equation.DSMT4">
                  <p:embed/>
                  <p:pic>
                    <p:nvPicPr>
                      <p:cNvPr id="16" name="Object 15">
                        <a:extLst>
                          <a:ext uri="{FF2B5EF4-FFF2-40B4-BE49-F238E27FC236}">
                            <a16:creationId xmlns:a16="http://schemas.microsoft.com/office/drawing/2014/main" id="{DE6480BD-0F96-4667-BC94-D0131535FF98}"/>
                          </a:ext>
                        </a:extLst>
                      </p:cNvPr>
                      <p:cNvPicPr/>
                      <p:nvPr/>
                    </p:nvPicPr>
                    <p:blipFill>
                      <a:blip r:embed="rId9"/>
                      <a:stretch>
                        <a:fillRect/>
                      </a:stretch>
                    </p:blipFill>
                    <p:spPr>
                      <a:xfrm>
                        <a:off x="1554207" y="2860675"/>
                        <a:ext cx="4548187" cy="8556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3B18A13-D482-4A51-9AD5-3D4A750404EF}"/>
              </a:ext>
            </a:extLst>
          </p:cNvPr>
          <p:cNvGraphicFramePr>
            <a:graphicFrameLocks noChangeAspect="1"/>
          </p:cNvGraphicFramePr>
          <p:nvPr>
            <p:extLst>
              <p:ext uri="{D42A27DB-BD31-4B8C-83A1-F6EECF244321}">
                <p14:modId xmlns:p14="http://schemas.microsoft.com/office/powerpoint/2010/main" val="1905818637"/>
              </p:ext>
            </p:extLst>
          </p:nvPr>
        </p:nvGraphicFramePr>
        <p:xfrm>
          <a:off x="1669522" y="3637757"/>
          <a:ext cx="4341812" cy="885825"/>
        </p:xfrm>
        <a:graphic>
          <a:graphicData uri="http://schemas.openxmlformats.org/presentationml/2006/ole">
            <mc:AlternateContent xmlns:mc="http://schemas.openxmlformats.org/markup-compatibility/2006">
              <mc:Choice xmlns:v="urn:schemas-microsoft-com:vml" Requires="v">
                <p:oleObj spid="_x0000_s3076" name="Equation" r:id="rId10" imgW="1866600" imgH="380880" progId="Equation.DSMT4">
                  <p:embed/>
                </p:oleObj>
              </mc:Choice>
              <mc:Fallback>
                <p:oleObj name="Equation" r:id="rId10" imgW="1866600" imgH="380880" progId="Equation.DSMT4">
                  <p:embed/>
                  <p:pic>
                    <p:nvPicPr>
                      <p:cNvPr id="17" name="Object 16">
                        <a:extLst>
                          <a:ext uri="{FF2B5EF4-FFF2-40B4-BE49-F238E27FC236}">
                            <a16:creationId xmlns:a16="http://schemas.microsoft.com/office/drawing/2014/main" id="{23B18A13-D482-4A51-9AD5-3D4A750404EF}"/>
                          </a:ext>
                        </a:extLst>
                      </p:cNvPr>
                      <p:cNvPicPr/>
                      <p:nvPr/>
                    </p:nvPicPr>
                    <p:blipFill>
                      <a:blip r:embed="rId11"/>
                      <a:stretch>
                        <a:fillRect/>
                      </a:stretch>
                    </p:blipFill>
                    <p:spPr>
                      <a:xfrm>
                        <a:off x="1669522" y="3637757"/>
                        <a:ext cx="4341812" cy="8858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5936E4B4-8C6C-40AA-817E-FEDE0FA9487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xmlns:p14="http://schemas.microsoft.com/office/powerpoint/2010/main">
    <mc:Choice Requires="p14">
      <p:transition spd="slow" p14:dur="2000" advTm="75237"/>
    </mc:Choice>
    <mc:Fallback xmlns="">
      <p:transition spd="slow" advTm="75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matrix</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it seems that</a:t>
            </a:r>
          </a:p>
          <a:p>
            <a:pPr lvl="1"/>
            <a:r>
              <a:rPr lang="en-US" dirty="0"/>
              <a:t>The dimensions of the adjoint must be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m</a:t>
            </a:r>
            <a:endParaRPr lang="en-US" dirty="0">
              <a:latin typeface="Times New Roman" panose="02020603050405020304" pitchFamily="18" charset="0"/>
            </a:endParaRPr>
          </a:p>
          <a:p>
            <a:pPr lvl="1"/>
            <a:r>
              <a:rPr lang="en-US" dirty="0"/>
              <a:t>The </a:t>
            </a:r>
            <a:r>
              <a:rPr lang="en-US" dirty="0">
                <a:latin typeface="Times New Roman" panose="02020603050405020304" pitchFamily="18" charset="0"/>
              </a:rPr>
              <a:t>(</a:t>
            </a:r>
            <a:r>
              <a:rPr lang="en-US" i="1" dirty="0" err="1">
                <a:latin typeface="Times New Roman" panose="02020603050405020304" pitchFamily="18" charset="0"/>
              </a:rPr>
              <a:t>i</a:t>
            </a:r>
            <a:r>
              <a:rPr lang="en-US" dirty="0">
                <a:latin typeface="Times New Roman" panose="02020603050405020304" pitchFamily="18" charset="0"/>
              </a:rPr>
              <a:t>, </a:t>
            </a:r>
            <a:r>
              <a:rPr lang="en-US" i="1" dirty="0">
                <a:latin typeface="Times New Roman" panose="02020603050405020304" pitchFamily="18" charset="0"/>
              </a:rPr>
              <a:t>j</a:t>
            </a:r>
            <a:r>
              <a:rPr lang="en-US" dirty="0">
                <a:latin typeface="Times New Roman" panose="02020603050405020304" pitchFamily="18" charset="0"/>
              </a:rPr>
              <a:t>)</a:t>
            </a:r>
            <a:r>
              <a:rPr lang="en-US" baseline="30000" dirty="0" err="1"/>
              <a:t>th</a:t>
            </a:r>
            <a:r>
              <a:rPr lang="en-US" dirty="0"/>
              <a:t> entry of </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t> is the conjugate of the </a:t>
            </a:r>
            <a:r>
              <a:rPr lang="en-US" dirty="0">
                <a:latin typeface="Times New Roman" panose="02020603050405020304" pitchFamily="18" charset="0"/>
              </a:rPr>
              <a:t>(</a:t>
            </a:r>
            <a:r>
              <a:rPr lang="en-US" i="1" dirty="0">
                <a:latin typeface="Times New Roman" panose="02020603050405020304" pitchFamily="18" charset="0"/>
              </a:rPr>
              <a:t>j</a:t>
            </a:r>
            <a:r>
              <a:rPr lang="en-US" dirty="0">
                <a:latin typeface="Times New Roman" panose="02020603050405020304" pitchFamily="18" charset="0"/>
              </a:rPr>
              <a:t>, </a:t>
            </a:r>
            <a:r>
              <a:rPr lang="en-US" i="1" dirty="0" err="1">
                <a:latin typeface="Times New Roman" panose="02020603050405020304" pitchFamily="18" charset="0"/>
              </a:rPr>
              <a:t>i</a:t>
            </a:r>
            <a:r>
              <a:rPr lang="en-US" dirty="0">
                <a:latin typeface="Times New Roman" panose="02020603050405020304" pitchFamily="18" charset="0"/>
              </a:rPr>
              <a:t>)</a:t>
            </a:r>
            <a:r>
              <a:rPr lang="en-US" baseline="30000" dirty="0" err="1"/>
              <a:t>th</a:t>
            </a:r>
            <a:r>
              <a:rPr lang="en-US" dirty="0"/>
              <a:t> entry of </a:t>
            </a:r>
            <a:r>
              <a:rPr lang="en-US" i="1" dirty="0">
                <a:latin typeface="Times New Roman" panose="02020603050405020304" pitchFamily="18" charset="0"/>
              </a:rPr>
              <a:t>A</a:t>
            </a:r>
          </a:p>
          <a:p>
            <a:pPr lvl="1"/>
            <a:r>
              <a:rPr lang="en-US" dirty="0"/>
              <a:t>That is:</a:t>
            </a:r>
          </a:p>
          <a:p>
            <a:endParaRPr lang="en-US" dirty="0"/>
          </a:p>
          <a:p>
            <a:pPr marL="457200" lvl="1" indent="0">
              <a:buNone/>
            </a:pPr>
            <a:endParaRPr lang="en-US" dirty="0"/>
          </a:p>
          <a:p>
            <a:r>
              <a:rPr lang="en-US" dirty="0"/>
              <a:t>For example, </a:t>
            </a:r>
          </a:p>
          <a:p>
            <a:pPr lvl="1"/>
            <a:endParaRPr lang="en-US" dirty="0"/>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6" name="Object 15">
            <a:extLst>
              <a:ext uri="{FF2B5EF4-FFF2-40B4-BE49-F238E27FC236}">
                <a16:creationId xmlns:a16="http://schemas.microsoft.com/office/drawing/2014/main" id="{DE6480BD-0F96-4667-BC94-D0131535FF98}"/>
              </a:ext>
            </a:extLst>
          </p:cNvPr>
          <p:cNvGraphicFramePr>
            <a:graphicFrameLocks noChangeAspect="1"/>
          </p:cNvGraphicFramePr>
          <p:nvPr>
            <p:extLst>
              <p:ext uri="{D42A27DB-BD31-4B8C-83A1-F6EECF244321}">
                <p14:modId xmlns:p14="http://schemas.microsoft.com/office/powerpoint/2010/main" val="1690968218"/>
              </p:ext>
            </p:extLst>
          </p:nvPr>
        </p:nvGraphicFramePr>
        <p:xfrm>
          <a:off x="3539594" y="3018632"/>
          <a:ext cx="1535113" cy="619125"/>
        </p:xfrm>
        <a:graphic>
          <a:graphicData uri="http://schemas.openxmlformats.org/presentationml/2006/ole">
            <mc:AlternateContent xmlns:mc="http://schemas.openxmlformats.org/markup-compatibility/2006">
              <mc:Choice xmlns:v="urn:schemas-microsoft-com:vml" Requires="v">
                <p:oleObj spid="_x0000_s4098" name="Equation" r:id="rId6" imgW="660240" imgH="266400" progId="Equation.DSMT4">
                  <p:embed/>
                </p:oleObj>
              </mc:Choice>
              <mc:Fallback>
                <p:oleObj name="Equation" r:id="rId6" imgW="660240" imgH="266400" progId="Equation.DSMT4">
                  <p:embed/>
                  <p:pic>
                    <p:nvPicPr>
                      <p:cNvPr id="16" name="Object 15">
                        <a:extLst>
                          <a:ext uri="{FF2B5EF4-FFF2-40B4-BE49-F238E27FC236}">
                            <a16:creationId xmlns:a16="http://schemas.microsoft.com/office/drawing/2014/main" id="{DE6480BD-0F96-4667-BC94-D0131535FF98}"/>
                          </a:ext>
                        </a:extLst>
                      </p:cNvPr>
                      <p:cNvPicPr/>
                      <p:nvPr/>
                    </p:nvPicPr>
                    <p:blipFill>
                      <a:blip r:embed="rId7"/>
                      <a:stretch>
                        <a:fillRect/>
                      </a:stretch>
                    </p:blipFill>
                    <p:spPr>
                      <a:xfrm>
                        <a:off x="3539594" y="3018632"/>
                        <a:ext cx="1535113" cy="6191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822FF1-EC71-41E1-B7F5-E0B62E83161B}"/>
              </a:ext>
            </a:extLst>
          </p:cNvPr>
          <p:cNvGraphicFramePr>
            <a:graphicFrameLocks noChangeAspect="1"/>
          </p:cNvGraphicFramePr>
          <p:nvPr>
            <p:extLst>
              <p:ext uri="{D42A27DB-BD31-4B8C-83A1-F6EECF244321}">
                <p14:modId xmlns:p14="http://schemas.microsoft.com/office/powerpoint/2010/main" val="3361476685"/>
              </p:ext>
            </p:extLst>
          </p:nvPr>
        </p:nvGraphicFramePr>
        <p:xfrm>
          <a:off x="2412167" y="3632536"/>
          <a:ext cx="5781912" cy="1145361"/>
        </p:xfrm>
        <a:graphic>
          <a:graphicData uri="http://schemas.openxmlformats.org/presentationml/2006/ole">
            <mc:AlternateContent xmlns:mc="http://schemas.openxmlformats.org/markup-compatibility/2006">
              <mc:Choice xmlns:v="urn:schemas-microsoft-com:vml" Requires="v">
                <p:oleObj spid="_x0000_s4099" name="Equation" r:id="rId8" imgW="3009600" imgH="596880" progId="Equation.DSMT4">
                  <p:embed/>
                </p:oleObj>
              </mc:Choice>
              <mc:Fallback>
                <p:oleObj name="Equation" r:id="rId8" imgW="3009600" imgH="596880" progId="Equation.DSMT4">
                  <p:embed/>
                  <p:pic>
                    <p:nvPicPr>
                      <p:cNvPr id="10" name="Object 9">
                        <a:extLst>
                          <a:ext uri="{FF2B5EF4-FFF2-40B4-BE49-F238E27FC236}">
                            <a16:creationId xmlns:a16="http://schemas.microsoft.com/office/drawing/2014/main" id="{09822FF1-EC71-41E1-B7F5-E0B62E83161B}"/>
                          </a:ext>
                        </a:extLst>
                      </p:cNvPr>
                      <p:cNvPicPr/>
                      <p:nvPr/>
                    </p:nvPicPr>
                    <p:blipFill>
                      <a:blip r:embed="rId9"/>
                      <a:stretch>
                        <a:fillRect/>
                      </a:stretch>
                    </p:blipFill>
                    <p:spPr>
                      <a:xfrm>
                        <a:off x="2412167" y="3632536"/>
                        <a:ext cx="5781912" cy="1145361"/>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3CBB1D6-F79E-4909-B2E3-30F89CD68DCD}"/>
              </a:ext>
            </a:extLst>
          </p:cNvPr>
          <p:cNvGraphicFramePr>
            <a:graphicFrameLocks noChangeAspect="1"/>
          </p:cNvGraphicFramePr>
          <p:nvPr>
            <p:extLst>
              <p:ext uri="{D42A27DB-BD31-4B8C-83A1-F6EECF244321}">
                <p14:modId xmlns:p14="http://schemas.microsoft.com/office/powerpoint/2010/main" val="4208226896"/>
              </p:ext>
            </p:extLst>
          </p:nvPr>
        </p:nvGraphicFramePr>
        <p:xfrm>
          <a:off x="2665373" y="5288932"/>
          <a:ext cx="4535527" cy="1486477"/>
        </p:xfrm>
        <a:graphic>
          <a:graphicData uri="http://schemas.openxmlformats.org/presentationml/2006/ole">
            <mc:AlternateContent xmlns:mc="http://schemas.openxmlformats.org/markup-compatibility/2006">
              <mc:Choice xmlns:v="urn:schemas-microsoft-com:vml" Requires="v">
                <p:oleObj spid="_x0000_s4100" name="Equation" r:id="rId10" imgW="2361960" imgH="774360" progId="Equation.DSMT4">
                  <p:embed/>
                </p:oleObj>
              </mc:Choice>
              <mc:Fallback>
                <p:oleObj name="Equation" r:id="rId10" imgW="2361960" imgH="774360" progId="Equation.DSMT4">
                  <p:embed/>
                  <p:pic>
                    <p:nvPicPr>
                      <p:cNvPr id="11" name="Object 10">
                        <a:extLst>
                          <a:ext uri="{FF2B5EF4-FFF2-40B4-BE49-F238E27FC236}">
                            <a16:creationId xmlns:a16="http://schemas.microsoft.com/office/drawing/2014/main" id="{43CBB1D6-F79E-4909-B2E3-30F89CD68DCD}"/>
                          </a:ext>
                        </a:extLst>
                      </p:cNvPr>
                      <p:cNvPicPr/>
                      <p:nvPr/>
                    </p:nvPicPr>
                    <p:blipFill>
                      <a:blip r:embed="rId11"/>
                      <a:stretch>
                        <a:fillRect/>
                      </a:stretch>
                    </p:blipFill>
                    <p:spPr>
                      <a:xfrm>
                        <a:off x="2665373" y="5288932"/>
                        <a:ext cx="4535527" cy="1486477"/>
                      </a:xfrm>
                      <a:prstGeom prst="rect">
                        <a:avLst/>
                      </a:prstGeom>
                    </p:spPr>
                  </p:pic>
                </p:oleObj>
              </mc:Fallback>
            </mc:AlternateContent>
          </a:graphicData>
        </a:graphic>
      </p:graphicFrame>
      <p:cxnSp>
        <p:nvCxnSpPr>
          <p:cNvPr id="19" name="Straight Connector 18">
            <a:extLst>
              <a:ext uri="{FF2B5EF4-FFF2-40B4-BE49-F238E27FC236}">
                <a16:creationId xmlns:a16="http://schemas.microsoft.com/office/drawing/2014/main" id="{313FA4F9-BC44-4954-ADE4-485CF3BE75EE}"/>
              </a:ext>
            </a:extLst>
          </p:cNvPr>
          <p:cNvCxnSpPr>
            <a:cxnSpLocks/>
          </p:cNvCxnSpPr>
          <p:nvPr/>
        </p:nvCxnSpPr>
        <p:spPr>
          <a:xfrm>
            <a:off x="3188480" y="3712221"/>
            <a:ext cx="3544390" cy="968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F119E4D-4FFD-489E-B0EB-EB9517BFFDC5}"/>
              </a:ext>
            </a:extLst>
          </p:cNvPr>
          <p:cNvCxnSpPr>
            <a:cxnSpLocks/>
          </p:cNvCxnSpPr>
          <p:nvPr/>
        </p:nvCxnSpPr>
        <p:spPr>
          <a:xfrm>
            <a:off x="3470408" y="5347232"/>
            <a:ext cx="3544390" cy="968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7D686D2A-24FC-4DE5-8BD7-A57FDD7C39A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1172547"/>
      </p:ext>
    </p:extLst>
  </p:cSld>
  <p:clrMapOvr>
    <a:masterClrMapping/>
  </p:clrMapOvr>
  <mc:AlternateContent xmlns:mc="http://schemas.openxmlformats.org/markup-compatibility/2006" xmlns:p14="http://schemas.microsoft.com/office/powerpoint/2010/main">
    <mc:Choice Requires="p14">
      <p:transition spd="slow" p14:dur="2000" advTm="67853"/>
    </mc:Choice>
    <mc:Fallback xmlns="">
      <p:transition spd="slow" advTm="6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transpose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Because we are simultaneously taking the conjugate while taking the transpose, this is called the </a:t>
            </a:r>
            <a:r>
              <a:rPr lang="en-US" i="1" dirty="0"/>
              <a:t>conjugate transpose</a:t>
            </a:r>
            <a:endParaRPr lang="en-US" dirty="0"/>
          </a:p>
          <a:p>
            <a:pPr lvl="1"/>
            <a:r>
              <a:rPr lang="en-US" dirty="0"/>
              <a:t>It goes by other names, including </a:t>
            </a:r>
            <a:r>
              <a:rPr lang="en-US" i="1" dirty="0"/>
              <a:t>Hermitian transpose</a:t>
            </a:r>
            <a:endParaRPr lang="en-US" dirty="0"/>
          </a:p>
          <a:p>
            <a:pPr lvl="1"/>
            <a:r>
              <a:rPr lang="en-US" dirty="0"/>
              <a:t>We will continue to use </a:t>
            </a:r>
            <a:r>
              <a:rPr lang="en-US" i="1" dirty="0"/>
              <a:t>A</a:t>
            </a:r>
            <a:r>
              <a:rPr lang="en-US" baseline="30000" dirty="0"/>
              <a:t>*</a:t>
            </a:r>
            <a:r>
              <a:rPr lang="en-US" dirty="0"/>
              <a:t> to represent the conjugate transpose</a:t>
            </a:r>
          </a:p>
        </p:txBody>
      </p:sp>
      <p:sp>
        <p:nvSpPr>
          <p:cNvPr id="4" name="Footer Placeholder 3"/>
          <p:cNvSpPr>
            <a:spLocks noGrp="1"/>
          </p:cNvSpPr>
          <p:nvPr>
            <p:ph type="ftr" sz="quarter" idx="11"/>
          </p:nvPr>
        </p:nvSpPr>
        <p:spPr/>
        <p:txBody>
          <a:bodyPr/>
          <a:lstStyle/>
          <a:p>
            <a:r>
              <a:rPr lang="en-US"/>
              <a:t>The adjoint of a complex finite-dimensional linear map</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5" name="Object 14">
            <a:extLst>
              <a:ext uri="{FF2B5EF4-FFF2-40B4-BE49-F238E27FC236}">
                <a16:creationId xmlns:a16="http://schemas.microsoft.com/office/drawing/2014/main" id="{D74E5A5F-2DED-479C-B7FD-F8FED325C96F}"/>
              </a:ext>
            </a:extLst>
          </p:cNvPr>
          <p:cNvGraphicFramePr>
            <a:graphicFrameLocks noChangeAspect="1"/>
          </p:cNvGraphicFramePr>
          <p:nvPr>
            <p:extLst>
              <p:ext uri="{D42A27DB-BD31-4B8C-83A1-F6EECF244321}">
                <p14:modId xmlns:p14="http://schemas.microsoft.com/office/powerpoint/2010/main" val="1403595932"/>
              </p:ext>
            </p:extLst>
          </p:nvPr>
        </p:nvGraphicFramePr>
        <p:xfrm>
          <a:off x="2412167" y="3632536"/>
          <a:ext cx="5781912" cy="1145361"/>
        </p:xfrm>
        <a:graphic>
          <a:graphicData uri="http://schemas.openxmlformats.org/presentationml/2006/ole">
            <mc:AlternateContent xmlns:mc="http://schemas.openxmlformats.org/markup-compatibility/2006">
              <mc:Choice xmlns:v="urn:schemas-microsoft-com:vml" Requires="v">
                <p:oleObj spid="_x0000_s5122" name="Equation" r:id="rId6" imgW="3009600" imgH="596880" progId="Equation.DSMT4">
                  <p:embed/>
                </p:oleObj>
              </mc:Choice>
              <mc:Fallback>
                <p:oleObj name="Equation" r:id="rId6" imgW="3009600" imgH="596880" progId="Equation.DSMT4">
                  <p:embed/>
                  <p:pic>
                    <p:nvPicPr>
                      <p:cNvPr id="15" name="Object 14">
                        <a:extLst>
                          <a:ext uri="{FF2B5EF4-FFF2-40B4-BE49-F238E27FC236}">
                            <a16:creationId xmlns:a16="http://schemas.microsoft.com/office/drawing/2014/main" id="{D74E5A5F-2DED-479C-B7FD-F8FED325C96F}"/>
                          </a:ext>
                        </a:extLst>
                      </p:cNvPr>
                      <p:cNvPicPr/>
                      <p:nvPr/>
                    </p:nvPicPr>
                    <p:blipFill>
                      <a:blip r:embed="rId7"/>
                      <a:stretch>
                        <a:fillRect/>
                      </a:stretch>
                    </p:blipFill>
                    <p:spPr>
                      <a:xfrm>
                        <a:off x="2412167" y="3632536"/>
                        <a:ext cx="5781912" cy="1145361"/>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2289DA8-B5A1-42E8-B16A-C0F00A1ED10F}"/>
              </a:ext>
            </a:extLst>
          </p:cNvPr>
          <p:cNvGraphicFramePr>
            <a:graphicFrameLocks noChangeAspect="1"/>
          </p:cNvGraphicFramePr>
          <p:nvPr>
            <p:extLst>
              <p:ext uri="{D42A27DB-BD31-4B8C-83A1-F6EECF244321}">
                <p14:modId xmlns:p14="http://schemas.microsoft.com/office/powerpoint/2010/main" val="1482413895"/>
              </p:ext>
            </p:extLst>
          </p:nvPr>
        </p:nvGraphicFramePr>
        <p:xfrm>
          <a:off x="2665373" y="5288932"/>
          <a:ext cx="4535527" cy="1486477"/>
        </p:xfrm>
        <a:graphic>
          <a:graphicData uri="http://schemas.openxmlformats.org/presentationml/2006/ole">
            <mc:AlternateContent xmlns:mc="http://schemas.openxmlformats.org/markup-compatibility/2006">
              <mc:Choice xmlns:v="urn:schemas-microsoft-com:vml" Requires="v">
                <p:oleObj spid="_x0000_s5123" name="Equation" r:id="rId8" imgW="2361960" imgH="774360" progId="Equation.DSMT4">
                  <p:embed/>
                </p:oleObj>
              </mc:Choice>
              <mc:Fallback>
                <p:oleObj name="Equation" r:id="rId8" imgW="2361960" imgH="774360" progId="Equation.DSMT4">
                  <p:embed/>
                  <p:pic>
                    <p:nvPicPr>
                      <p:cNvPr id="17" name="Object 16">
                        <a:extLst>
                          <a:ext uri="{FF2B5EF4-FFF2-40B4-BE49-F238E27FC236}">
                            <a16:creationId xmlns:a16="http://schemas.microsoft.com/office/drawing/2014/main" id="{C2289DA8-B5A1-42E8-B16A-C0F00A1ED10F}"/>
                          </a:ext>
                        </a:extLst>
                      </p:cNvPr>
                      <p:cNvPicPr/>
                      <p:nvPr/>
                    </p:nvPicPr>
                    <p:blipFill>
                      <a:blip r:embed="rId9"/>
                      <a:stretch>
                        <a:fillRect/>
                      </a:stretch>
                    </p:blipFill>
                    <p:spPr>
                      <a:xfrm>
                        <a:off x="2665373" y="5288932"/>
                        <a:ext cx="4535527" cy="1486477"/>
                      </a:xfrm>
                      <a:prstGeom prst="rect">
                        <a:avLst/>
                      </a:prstGeom>
                    </p:spPr>
                  </p:pic>
                </p:oleObj>
              </mc:Fallback>
            </mc:AlternateContent>
          </a:graphicData>
        </a:graphic>
      </p:graphicFrame>
      <p:cxnSp>
        <p:nvCxnSpPr>
          <p:cNvPr id="18" name="Straight Connector 17">
            <a:extLst>
              <a:ext uri="{FF2B5EF4-FFF2-40B4-BE49-F238E27FC236}">
                <a16:creationId xmlns:a16="http://schemas.microsoft.com/office/drawing/2014/main" id="{1DD2F221-31CB-49A6-B10A-D5AE89A7D10F}"/>
              </a:ext>
            </a:extLst>
          </p:cNvPr>
          <p:cNvCxnSpPr>
            <a:cxnSpLocks/>
          </p:cNvCxnSpPr>
          <p:nvPr/>
        </p:nvCxnSpPr>
        <p:spPr>
          <a:xfrm>
            <a:off x="3188480" y="3712221"/>
            <a:ext cx="3544390" cy="968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0233E8-1923-47C6-93BF-F00A3D3897E7}"/>
              </a:ext>
            </a:extLst>
          </p:cNvPr>
          <p:cNvCxnSpPr>
            <a:cxnSpLocks/>
          </p:cNvCxnSpPr>
          <p:nvPr/>
        </p:nvCxnSpPr>
        <p:spPr>
          <a:xfrm>
            <a:off x="3470408" y="5347232"/>
            <a:ext cx="3544390" cy="968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B24A9B20-F26C-49A9-B24C-0DE8988D3F4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47494494"/>
      </p:ext>
    </p:extLst>
  </p:cSld>
  <p:clrMapOvr>
    <a:masterClrMapping/>
  </p:clrMapOvr>
  <mc:AlternateContent xmlns:mc="http://schemas.openxmlformats.org/markup-compatibility/2006" xmlns:p14="http://schemas.microsoft.com/office/powerpoint/2010/main">
    <mc:Choice Requires="p14">
      <p:transition spd="slow" p14:dur="2000" advTm="20209"/>
    </mc:Choice>
    <mc:Fallback xmlns="">
      <p:transition spd="slow" advTm="20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The transpose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If a theorem refers to the adjoint of a linear map,</a:t>
            </a:r>
            <a:br>
              <a:rPr lang="en-US" dirty="0"/>
            </a:br>
            <a:r>
              <a:rPr lang="en-US" dirty="0"/>
              <a:t>if you are applying that to linear maps on finite dimensional</a:t>
            </a:r>
            <a:br>
              <a:rPr lang="en-US" dirty="0"/>
            </a:br>
            <a:r>
              <a:rPr lang="en-US" dirty="0"/>
              <a:t>complex vector spaces, you may substitute the phrase “the conjugate transpose”</a:t>
            </a:r>
          </a:p>
          <a:p>
            <a:pPr lvl="1"/>
            <a:r>
              <a:rPr lang="en-US" dirty="0"/>
              <a:t>For example,</a:t>
            </a:r>
          </a:p>
          <a:p>
            <a:pPr lvl="2"/>
            <a:r>
              <a:rPr lang="en-US" dirty="0"/>
              <a:t>The conjugate transpose of the conjugate transpose of a complex matrix is the matrix itself</a:t>
            </a:r>
          </a:p>
          <a:p>
            <a:pPr lvl="2"/>
            <a:endParaRPr lang="en-US" dirty="0"/>
          </a:p>
          <a:p>
            <a:r>
              <a:rPr lang="en-US" dirty="0"/>
              <a:t>It is important to remember that the defining feature of the conjugate transpose is how it interacts with the inner product:</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The adjoint of a complex finite-dimensional linear map</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3688506435"/>
              </p:ext>
            </p:extLst>
          </p:nvPr>
        </p:nvGraphicFramePr>
        <p:xfrm>
          <a:off x="3529013" y="5257800"/>
          <a:ext cx="2238375" cy="561975"/>
        </p:xfrm>
        <a:graphic>
          <a:graphicData uri="http://schemas.openxmlformats.org/presentationml/2006/ole">
            <mc:AlternateContent xmlns:mc="http://schemas.openxmlformats.org/markup-compatibility/2006">
              <mc:Choice xmlns:v="urn:schemas-microsoft-com:vml" Requires="v">
                <p:oleObj spid="_x0000_s6146" name="Equation" r:id="rId6" imgW="965160" imgH="241200" progId="Equation.DSMT4">
                  <p:embed/>
                </p:oleObj>
              </mc:Choice>
              <mc:Fallback>
                <p:oleObj name="Equation" r:id="rId6" imgW="965160" imgH="24120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3529013" y="5257800"/>
                        <a:ext cx="2238375" cy="56197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2D7CC987-E994-496A-B95D-C191DDB8A84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60592892"/>
      </p:ext>
    </p:extLst>
  </p:cSld>
  <p:clrMapOvr>
    <a:masterClrMapping/>
  </p:clrMapOvr>
  <mc:AlternateContent xmlns:mc="http://schemas.openxmlformats.org/markup-compatibility/2006" xmlns:p14="http://schemas.microsoft.com/office/powerpoint/2010/main">
    <mc:Choice Requires="p14">
      <p:transition spd="slow" p14:dur="2000" advTm="51183"/>
    </mc:Choice>
    <mc:Fallback xmlns="">
      <p:transition spd="slow" advTm="5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7F3B-3DB5-443D-A0A6-DAECB0C19B70}"/>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6A882E1C-89CA-4EE5-848E-EBEF742F554B}"/>
              </a:ext>
            </a:extLst>
          </p:cNvPr>
          <p:cNvSpPr>
            <a:spLocks noGrp="1"/>
          </p:cNvSpPr>
          <p:nvPr>
            <p:ph idx="1"/>
          </p:nvPr>
        </p:nvSpPr>
        <p:spPr>
          <a:xfrm>
            <a:off x="457200" y="1600200"/>
            <a:ext cx="8382000" cy="4525963"/>
          </a:xfrm>
        </p:spPr>
        <p:txBody>
          <a:bodyPr/>
          <a:lstStyle/>
          <a:p>
            <a:r>
              <a:rPr lang="en-US" dirty="0"/>
              <a:t>Let’s check if that’s actually true:</a:t>
            </a:r>
          </a:p>
        </p:txBody>
      </p:sp>
      <p:sp>
        <p:nvSpPr>
          <p:cNvPr id="4" name="Footer Placeholder 3">
            <a:extLst>
              <a:ext uri="{FF2B5EF4-FFF2-40B4-BE49-F238E27FC236}">
                <a16:creationId xmlns:a16="http://schemas.microsoft.com/office/drawing/2014/main" id="{7F405AC9-765C-4742-8594-A460C390AB6E}"/>
              </a:ext>
            </a:extLst>
          </p:cNvPr>
          <p:cNvSpPr>
            <a:spLocks noGrp="1"/>
          </p:cNvSpPr>
          <p:nvPr>
            <p:ph type="ftr" sz="quarter" idx="11"/>
          </p:nvPr>
        </p:nvSpPr>
        <p:spPr/>
        <p:txBody>
          <a:bodyPr/>
          <a:lstStyle/>
          <a:p>
            <a:r>
              <a:rPr lang="en-US"/>
              <a:t>The adjoint of a complex finite-dimensional linear map</a:t>
            </a:r>
            <a:endParaRPr lang="en-CA" dirty="0"/>
          </a:p>
        </p:txBody>
      </p:sp>
      <p:sp>
        <p:nvSpPr>
          <p:cNvPr id="5" name="Slide Number Placeholder 4">
            <a:extLst>
              <a:ext uri="{FF2B5EF4-FFF2-40B4-BE49-F238E27FC236}">
                <a16:creationId xmlns:a16="http://schemas.microsoft.com/office/drawing/2014/main" id="{611F2783-A3D2-4741-A855-21F1801C0EE5}"/>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a:extLst>
              <a:ext uri="{FF2B5EF4-FFF2-40B4-BE49-F238E27FC236}">
                <a16:creationId xmlns:a16="http://schemas.microsoft.com/office/drawing/2014/main" id="{8CFBEC69-1843-4007-AB45-7BD50FDFCBAE}"/>
              </a:ext>
            </a:extLst>
          </p:cNvPr>
          <p:cNvGraphicFramePr>
            <a:graphicFrameLocks noChangeAspect="1"/>
          </p:cNvGraphicFramePr>
          <p:nvPr>
            <p:extLst>
              <p:ext uri="{D42A27DB-BD31-4B8C-83A1-F6EECF244321}">
                <p14:modId xmlns:p14="http://schemas.microsoft.com/office/powerpoint/2010/main" val="468709624"/>
              </p:ext>
            </p:extLst>
          </p:nvPr>
        </p:nvGraphicFramePr>
        <p:xfrm>
          <a:off x="3349625" y="3697465"/>
          <a:ext cx="5327650" cy="976313"/>
        </p:xfrm>
        <a:graphic>
          <a:graphicData uri="http://schemas.openxmlformats.org/presentationml/2006/ole">
            <mc:AlternateContent xmlns:mc="http://schemas.openxmlformats.org/markup-compatibility/2006">
              <mc:Choice xmlns:v="urn:schemas-microsoft-com:vml" Requires="v">
                <p:oleObj spid="_x0000_s7170" name="Equation" r:id="rId6" imgW="2298600" imgH="419040" progId="Equation.DSMT4">
                  <p:embed/>
                </p:oleObj>
              </mc:Choice>
              <mc:Fallback>
                <p:oleObj name="Equation" r:id="rId6" imgW="2298600" imgH="419040" progId="Equation.DSMT4">
                  <p:embed/>
                  <p:pic>
                    <p:nvPicPr>
                      <p:cNvPr id="6" name="Object 5">
                        <a:extLst>
                          <a:ext uri="{FF2B5EF4-FFF2-40B4-BE49-F238E27FC236}">
                            <a16:creationId xmlns:a16="http://schemas.microsoft.com/office/drawing/2014/main" id="{8CFBEC69-1843-4007-AB45-7BD50FDFCBAE}"/>
                          </a:ext>
                        </a:extLst>
                      </p:cNvPr>
                      <p:cNvPicPr/>
                      <p:nvPr/>
                    </p:nvPicPr>
                    <p:blipFill>
                      <a:blip r:embed="rId7"/>
                      <a:stretch>
                        <a:fillRect/>
                      </a:stretch>
                    </p:blipFill>
                    <p:spPr>
                      <a:xfrm>
                        <a:off x="3349625" y="3697465"/>
                        <a:ext cx="5327650" cy="97631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095530D-9FF5-43A1-BF90-0B71AFFE5F49}"/>
              </a:ext>
            </a:extLst>
          </p:cNvPr>
          <p:cNvGraphicFramePr>
            <a:graphicFrameLocks noChangeAspect="1"/>
          </p:cNvGraphicFramePr>
          <p:nvPr>
            <p:extLst>
              <p:ext uri="{D42A27DB-BD31-4B8C-83A1-F6EECF244321}">
                <p14:modId xmlns:p14="http://schemas.microsoft.com/office/powerpoint/2010/main" val="2257658484"/>
              </p:ext>
            </p:extLst>
          </p:nvPr>
        </p:nvGraphicFramePr>
        <p:xfrm>
          <a:off x="304800" y="2169650"/>
          <a:ext cx="3897313" cy="914400"/>
        </p:xfrm>
        <a:graphic>
          <a:graphicData uri="http://schemas.openxmlformats.org/presentationml/2006/ole">
            <mc:AlternateContent xmlns:mc="http://schemas.openxmlformats.org/markup-compatibility/2006">
              <mc:Choice xmlns:v="urn:schemas-microsoft-com:vml" Requires="v">
                <p:oleObj spid="_x0000_s7171" name="Equation" r:id="rId8" imgW="1676160" imgH="393480" progId="Equation.DSMT4">
                  <p:embed/>
                </p:oleObj>
              </mc:Choice>
              <mc:Fallback>
                <p:oleObj name="Equation" r:id="rId8" imgW="1676160" imgH="393480" progId="Equation.DSMT4">
                  <p:embed/>
                  <p:pic>
                    <p:nvPicPr>
                      <p:cNvPr id="7" name="Object 6">
                        <a:extLst>
                          <a:ext uri="{FF2B5EF4-FFF2-40B4-BE49-F238E27FC236}">
                            <a16:creationId xmlns:a16="http://schemas.microsoft.com/office/drawing/2014/main" id="{1095530D-9FF5-43A1-BF90-0B71AFFE5F49}"/>
                          </a:ext>
                        </a:extLst>
                      </p:cNvPr>
                      <p:cNvPicPr/>
                      <p:nvPr/>
                    </p:nvPicPr>
                    <p:blipFill>
                      <a:blip r:embed="rId9"/>
                      <a:stretch>
                        <a:fillRect/>
                      </a:stretch>
                    </p:blipFill>
                    <p:spPr>
                      <a:xfrm>
                        <a:off x="304800" y="2169650"/>
                        <a:ext cx="3897313" cy="9144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87665EC-BB39-46E9-BA80-F93D4D8E524C}"/>
              </a:ext>
            </a:extLst>
          </p:cNvPr>
          <p:cNvGraphicFramePr>
            <a:graphicFrameLocks noChangeAspect="1"/>
          </p:cNvGraphicFramePr>
          <p:nvPr>
            <p:extLst>
              <p:ext uri="{D42A27DB-BD31-4B8C-83A1-F6EECF244321}">
                <p14:modId xmlns:p14="http://schemas.microsoft.com/office/powerpoint/2010/main" val="2069306421"/>
              </p:ext>
            </p:extLst>
          </p:nvPr>
        </p:nvGraphicFramePr>
        <p:xfrm>
          <a:off x="4397460" y="1940709"/>
          <a:ext cx="1741487" cy="1382712"/>
        </p:xfrm>
        <a:graphic>
          <a:graphicData uri="http://schemas.openxmlformats.org/presentationml/2006/ole">
            <mc:AlternateContent xmlns:mc="http://schemas.openxmlformats.org/markup-compatibility/2006">
              <mc:Choice xmlns:v="urn:schemas-microsoft-com:vml" Requires="v">
                <p:oleObj spid="_x0000_s7172" name="Equation" r:id="rId10" imgW="749160" imgH="596880" progId="Equation.DSMT4">
                  <p:embed/>
                </p:oleObj>
              </mc:Choice>
              <mc:Fallback>
                <p:oleObj name="Equation" r:id="rId10" imgW="749160" imgH="596880" progId="Equation.DSMT4">
                  <p:embed/>
                  <p:pic>
                    <p:nvPicPr>
                      <p:cNvPr id="8" name="Object 7">
                        <a:extLst>
                          <a:ext uri="{FF2B5EF4-FFF2-40B4-BE49-F238E27FC236}">
                            <a16:creationId xmlns:a16="http://schemas.microsoft.com/office/drawing/2014/main" id="{087665EC-BB39-46E9-BA80-F93D4D8E524C}"/>
                          </a:ext>
                        </a:extLst>
                      </p:cNvPr>
                      <p:cNvPicPr/>
                      <p:nvPr/>
                    </p:nvPicPr>
                    <p:blipFill>
                      <a:blip r:embed="rId11"/>
                      <a:stretch>
                        <a:fillRect/>
                      </a:stretch>
                    </p:blipFill>
                    <p:spPr>
                      <a:xfrm>
                        <a:off x="4397460" y="1940709"/>
                        <a:ext cx="1741487" cy="13827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7C588D8-7E32-4106-9292-284BC3FB8F4C}"/>
              </a:ext>
            </a:extLst>
          </p:cNvPr>
          <p:cNvGraphicFramePr>
            <a:graphicFrameLocks noChangeAspect="1"/>
          </p:cNvGraphicFramePr>
          <p:nvPr>
            <p:extLst>
              <p:ext uri="{D42A27DB-BD31-4B8C-83A1-F6EECF244321}">
                <p14:modId xmlns:p14="http://schemas.microsoft.com/office/powerpoint/2010/main" val="876422503"/>
              </p:ext>
            </p:extLst>
          </p:nvPr>
        </p:nvGraphicFramePr>
        <p:xfrm>
          <a:off x="6515100" y="2174875"/>
          <a:ext cx="1446213" cy="911225"/>
        </p:xfrm>
        <a:graphic>
          <a:graphicData uri="http://schemas.openxmlformats.org/presentationml/2006/ole">
            <mc:AlternateContent xmlns:mc="http://schemas.openxmlformats.org/markup-compatibility/2006">
              <mc:Choice xmlns:v="urn:schemas-microsoft-com:vml" Requires="v">
                <p:oleObj spid="_x0000_s7173" name="Equation" r:id="rId12" imgW="622080" imgH="393480" progId="Equation.DSMT4">
                  <p:embed/>
                </p:oleObj>
              </mc:Choice>
              <mc:Fallback>
                <p:oleObj name="Equation" r:id="rId12" imgW="622080" imgH="393480" progId="Equation.DSMT4">
                  <p:embed/>
                  <p:pic>
                    <p:nvPicPr>
                      <p:cNvPr id="9" name="Object 8">
                        <a:extLst>
                          <a:ext uri="{FF2B5EF4-FFF2-40B4-BE49-F238E27FC236}">
                            <a16:creationId xmlns:a16="http://schemas.microsoft.com/office/drawing/2014/main" id="{A7C588D8-7E32-4106-9292-284BC3FB8F4C}"/>
                          </a:ext>
                        </a:extLst>
                      </p:cNvPr>
                      <p:cNvPicPr/>
                      <p:nvPr/>
                    </p:nvPicPr>
                    <p:blipFill>
                      <a:blip r:embed="rId13"/>
                      <a:stretch>
                        <a:fillRect/>
                      </a:stretch>
                    </p:blipFill>
                    <p:spPr>
                      <a:xfrm>
                        <a:off x="6515100" y="2174875"/>
                        <a:ext cx="1446213" cy="9112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94E977F-717A-4C17-A516-82958E944825}"/>
              </a:ext>
            </a:extLst>
          </p:cNvPr>
          <p:cNvGraphicFramePr>
            <a:graphicFrameLocks noChangeAspect="1"/>
          </p:cNvGraphicFramePr>
          <p:nvPr>
            <p:extLst>
              <p:ext uri="{D42A27DB-BD31-4B8C-83A1-F6EECF244321}">
                <p14:modId xmlns:p14="http://schemas.microsoft.com/office/powerpoint/2010/main" val="930359236"/>
              </p:ext>
            </p:extLst>
          </p:nvPr>
        </p:nvGraphicFramePr>
        <p:xfrm>
          <a:off x="3205162" y="4966494"/>
          <a:ext cx="5710238" cy="1449388"/>
        </p:xfrm>
        <a:graphic>
          <a:graphicData uri="http://schemas.openxmlformats.org/presentationml/2006/ole">
            <mc:AlternateContent xmlns:mc="http://schemas.openxmlformats.org/markup-compatibility/2006">
              <mc:Choice xmlns:v="urn:schemas-microsoft-com:vml" Requires="v">
                <p:oleObj spid="_x0000_s7174" name="Equation" r:id="rId14" imgW="2463480" imgH="622080" progId="Equation.DSMT4">
                  <p:embed/>
                </p:oleObj>
              </mc:Choice>
              <mc:Fallback>
                <p:oleObj name="Equation" r:id="rId14" imgW="2463480" imgH="622080" progId="Equation.DSMT4">
                  <p:embed/>
                  <p:pic>
                    <p:nvPicPr>
                      <p:cNvPr id="10" name="Object 9">
                        <a:extLst>
                          <a:ext uri="{FF2B5EF4-FFF2-40B4-BE49-F238E27FC236}">
                            <a16:creationId xmlns:a16="http://schemas.microsoft.com/office/drawing/2014/main" id="{094E977F-717A-4C17-A516-82958E944825}"/>
                          </a:ext>
                        </a:extLst>
                      </p:cNvPr>
                      <p:cNvPicPr/>
                      <p:nvPr/>
                    </p:nvPicPr>
                    <p:blipFill>
                      <a:blip r:embed="rId15"/>
                      <a:stretch>
                        <a:fillRect/>
                      </a:stretch>
                    </p:blipFill>
                    <p:spPr>
                      <a:xfrm>
                        <a:off x="3205162" y="4966494"/>
                        <a:ext cx="5710238" cy="14493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721653F-6137-47DB-807F-2D4227FCD4FD}"/>
              </a:ext>
            </a:extLst>
          </p:cNvPr>
          <p:cNvGraphicFramePr>
            <a:graphicFrameLocks noChangeAspect="1"/>
          </p:cNvGraphicFramePr>
          <p:nvPr>
            <p:extLst>
              <p:ext uri="{D42A27DB-BD31-4B8C-83A1-F6EECF244321}">
                <p14:modId xmlns:p14="http://schemas.microsoft.com/office/powerpoint/2010/main" val="4170649956"/>
              </p:ext>
            </p:extLst>
          </p:nvPr>
        </p:nvGraphicFramePr>
        <p:xfrm>
          <a:off x="304800" y="3488091"/>
          <a:ext cx="2892425" cy="1385887"/>
        </p:xfrm>
        <a:graphic>
          <a:graphicData uri="http://schemas.openxmlformats.org/presentationml/2006/ole">
            <mc:AlternateContent xmlns:mc="http://schemas.openxmlformats.org/markup-compatibility/2006">
              <mc:Choice xmlns:v="urn:schemas-microsoft-com:vml" Requires="v">
                <p:oleObj spid="_x0000_s7175" name="Equation" r:id="rId16" imgW="1244520" imgH="596880" progId="Equation.DSMT4">
                  <p:embed/>
                </p:oleObj>
              </mc:Choice>
              <mc:Fallback>
                <p:oleObj name="Equation" r:id="rId16" imgW="1244520" imgH="596880" progId="Equation.DSMT4">
                  <p:embed/>
                  <p:pic>
                    <p:nvPicPr>
                      <p:cNvPr id="11" name="Object 10">
                        <a:extLst>
                          <a:ext uri="{FF2B5EF4-FFF2-40B4-BE49-F238E27FC236}">
                            <a16:creationId xmlns:a16="http://schemas.microsoft.com/office/drawing/2014/main" id="{7721653F-6137-47DB-807F-2D4227FCD4FD}"/>
                          </a:ext>
                        </a:extLst>
                      </p:cNvPr>
                      <p:cNvPicPr/>
                      <p:nvPr/>
                    </p:nvPicPr>
                    <p:blipFill>
                      <a:blip r:embed="rId17"/>
                      <a:stretch>
                        <a:fillRect/>
                      </a:stretch>
                    </p:blipFill>
                    <p:spPr>
                      <a:xfrm>
                        <a:off x="304800" y="3488091"/>
                        <a:ext cx="2892425" cy="1385887"/>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58C091BB-87F7-4BC1-93D0-9405F828DC3F}"/>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407835"/>
      </p:ext>
    </p:extLst>
  </p:cSld>
  <p:clrMapOvr>
    <a:masterClrMapping/>
  </p:clrMapOvr>
  <mc:AlternateContent xmlns:mc="http://schemas.openxmlformats.org/markup-compatibility/2006" xmlns:p14="http://schemas.microsoft.com/office/powerpoint/2010/main">
    <mc:Choice Requires="p14">
      <p:transition spd="slow" p14:dur="2000" advTm="157569"/>
    </mc:Choice>
    <mc:Fallback xmlns="">
      <p:transition spd="slow" advTm="15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7|21.4|7.2"/>
</p:tagLst>
</file>

<file path=ppt/tags/tag2.xml><?xml version="1.0" encoding="utf-8"?>
<p:tagLst xmlns:a="http://schemas.openxmlformats.org/drawingml/2006/main" xmlns:r="http://schemas.openxmlformats.org/officeDocument/2006/relationships" xmlns:p="http://schemas.openxmlformats.org/presentationml/2006/main">
  <p:tag name="TIMING" val="|31.3|29.3|19.2|14.4|29.5|23.5"/>
</p:tagLst>
</file>

<file path=ppt/tags/tag3.xml><?xml version="1.0" encoding="utf-8"?>
<p:tagLst xmlns:a="http://schemas.openxmlformats.org/drawingml/2006/main" xmlns:r="http://schemas.openxmlformats.org/officeDocument/2006/relationships" xmlns:p="http://schemas.openxmlformats.org/presentationml/2006/main">
  <p:tag name="TIMING" val="|15.7|32.9|23"/>
</p:tagLst>
</file>

<file path=ppt/tags/tag4.xml><?xml version="1.0" encoding="utf-8"?>
<p:tagLst xmlns:a="http://schemas.openxmlformats.org/drawingml/2006/main" xmlns:r="http://schemas.openxmlformats.org/officeDocument/2006/relationships" xmlns:p="http://schemas.openxmlformats.org/presentationml/2006/main">
  <p:tag name="TIMING" val="|1.3|4.6|8.7|4.9|6.7|6.9"/>
</p:tagLst>
</file>

<file path=ppt/tags/tag5.xml><?xml version="1.0" encoding="utf-8"?>
<p:tagLst xmlns:a="http://schemas.openxmlformats.org/drawingml/2006/main" xmlns:r="http://schemas.openxmlformats.org/officeDocument/2006/relationships" xmlns:p="http://schemas.openxmlformats.org/presentationml/2006/main">
  <p:tag name="TIMING" val="|11.9|17.2"/>
</p:tagLst>
</file>

<file path=ppt/tags/tag6.xml><?xml version="1.0" encoding="utf-8"?>
<p:tagLst xmlns:a="http://schemas.openxmlformats.org/drawingml/2006/main" xmlns:r="http://schemas.openxmlformats.org/officeDocument/2006/relationships" xmlns:p="http://schemas.openxmlformats.org/presentationml/2006/main">
  <p:tag name="TIMING" val="|18.5|7.9"/>
</p:tagLst>
</file>

<file path=ppt/tags/tag7.xml><?xml version="1.0" encoding="utf-8"?>
<p:tagLst xmlns:a="http://schemas.openxmlformats.org/drawingml/2006/main" xmlns:r="http://schemas.openxmlformats.org/officeDocument/2006/relationships" xmlns:p="http://schemas.openxmlformats.org/presentationml/2006/main">
  <p:tag name="TIMING" val="|9.9|7.2|100.5"/>
</p:tagLst>
</file>

<file path=ppt/tags/tag8.xml><?xml version="1.0" encoding="utf-8"?>
<p:tagLst xmlns:a="http://schemas.openxmlformats.org/drawingml/2006/main" xmlns:r="http://schemas.openxmlformats.org/officeDocument/2006/relationships" xmlns:p="http://schemas.openxmlformats.org/presentationml/2006/main">
  <p:tag name="TIMING" val="|10.1|13.3|12"/>
</p:tagLst>
</file>

<file path=ppt/tags/tag9.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51327</TotalTime>
  <Words>755</Words>
  <Application>Microsoft Office PowerPoint</Application>
  <PresentationFormat>On-screen Show (4:3)</PresentationFormat>
  <Paragraphs>99</Paragraphs>
  <Slides>15</Slides>
  <Notes>0</Notes>
  <HiddenSlides>0</HiddenSlides>
  <MMClips>15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6" baseType="lpstr">
      <vt:lpstr>Arial</vt:lpstr>
      <vt:lpstr>Bookman Old Style</vt:lpstr>
      <vt:lpstr>Calibri</vt:lpstr>
      <vt:lpstr>Cambria</vt:lpstr>
      <vt:lpstr>Consolas</vt:lpstr>
      <vt:lpstr>Constantia</vt:lpstr>
      <vt:lpstr>Edwardian Script ITC</vt:lpstr>
      <vt:lpstr>Georgia</vt:lpstr>
      <vt:lpstr>Times New Roman</vt:lpstr>
      <vt:lpstr>Office Theme</vt:lpstr>
      <vt:lpstr>Equation</vt:lpstr>
      <vt:lpstr>11.3 The adjoint of a complex finite-dimensional linear map</vt:lpstr>
      <vt:lpstr>Introduction</vt:lpstr>
      <vt:lpstr>Matrix-vector multiplication</vt:lpstr>
      <vt:lpstr>The inner product of Au and v</vt:lpstr>
      <vt:lpstr>Interpreting the result</vt:lpstr>
      <vt:lpstr>The adjoint matrix</vt:lpstr>
      <vt:lpstr>The transpose</vt:lpstr>
      <vt:lpstr>The transpose</vt:lpstr>
      <vt:lpstr>Example</vt:lpstr>
      <vt:lpstr>Adjoint versus transpose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1148</cp:revision>
  <dcterms:created xsi:type="dcterms:W3CDTF">2020-04-30T19:27:29Z</dcterms:created>
  <dcterms:modified xsi:type="dcterms:W3CDTF">2022-01-12T20:24:56Z</dcterms:modified>
</cp:coreProperties>
</file>